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4862" r:id="rId4"/>
  </p:sldMasterIdLst>
  <p:notesMasterIdLst>
    <p:notesMasterId r:id="rId44"/>
  </p:notesMasterIdLst>
  <p:handoutMasterIdLst>
    <p:handoutMasterId r:id="rId45"/>
  </p:handoutMasterIdLst>
  <p:sldIdLst>
    <p:sldId id="1627" r:id="rId5"/>
    <p:sldId id="1780" r:id="rId6"/>
    <p:sldId id="2147480010" r:id="rId7"/>
    <p:sldId id="2147480011" r:id="rId8"/>
    <p:sldId id="2147480012" r:id="rId9"/>
    <p:sldId id="2147480013" r:id="rId10"/>
    <p:sldId id="2147480014" r:id="rId11"/>
    <p:sldId id="2147480015" r:id="rId12"/>
    <p:sldId id="2147480017" r:id="rId13"/>
    <p:sldId id="2147480018" r:id="rId14"/>
    <p:sldId id="2147480019" r:id="rId15"/>
    <p:sldId id="2147480020" r:id="rId16"/>
    <p:sldId id="2147480021" r:id="rId17"/>
    <p:sldId id="2147480022" r:id="rId18"/>
    <p:sldId id="2147480023" r:id="rId19"/>
    <p:sldId id="2147480024" r:id="rId20"/>
    <p:sldId id="2147480025" r:id="rId21"/>
    <p:sldId id="2147480028" r:id="rId22"/>
    <p:sldId id="2147480029" r:id="rId23"/>
    <p:sldId id="2147480031" r:id="rId24"/>
    <p:sldId id="2147480033" r:id="rId25"/>
    <p:sldId id="2147480035" r:id="rId26"/>
    <p:sldId id="2147480036" r:id="rId27"/>
    <p:sldId id="2147480037" r:id="rId28"/>
    <p:sldId id="2147480038" r:id="rId29"/>
    <p:sldId id="2147480039" r:id="rId30"/>
    <p:sldId id="2147480040" r:id="rId31"/>
    <p:sldId id="2147480042" r:id="rId32"/>
    <p:sldId id="2147480044" r:id="rId33"/>
    <p:sldId id="2147480045" r:id="rId34"/>
    <p:sldId id="2147480046" r:id="rId35"/>
    <p:sldId id="2147480047" r:id="rId36"/>
    <p:sldId id="2147480048" r:id="rId37"/>
    <p:sldId id="2147480049" r:id="rId38"/>
    <p:sldId id="2147480050" r:id="rId39"/>
    <p:sldId id="2147480051" r:id="rId40"/>
    <p:sldId id="2147480052" r:id="rId41"/>
    <p:sldId id="2622" r:id="rId42"/>
    <p:sldId id="2147480056" r:id="rId43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388"/>
    <a:srgbClr val="8DC8E8"/>
    <a:srgbClr val="0078D4"/>
    <a:srgbClr val="F5C7BB"/>
    <a:srgbClr val="FFB3BB"/>
    <a:srgbClr val="FFFFFF"/>
    <a:srgbClr val="107C10"/>
    <a:srgbClr val="2D7EF9"/>
    <a:srgbClr val="CD9BCF"/>
    <a:srgbClr val="FFA38B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613CF2-9569-4EF4-8565-EEF73A23414C}" v="2" dt="2023-08-30T06:33:47.192"/>
    <p1510:client id="{F5EE5C56-809E-47A0-BA84-B59BC10524EF}" v="480" dt="2023-08-29T09:23:46.9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86" autoAdjust="0"/>
    <p:restoredTop sz="90013" autoAdjust="0"/>
  </p:normalViewPr>
  <p:slideViewPr>
    <p:cSldViewPr snapToGrid="0">
      <p:cViewPr varScale="1">
        <p:scale>
          <a:sx n="97" d="100"/>
          <a:sy n="97" d="100"/>
        </p:scale>
        <p:origin x="1152" y="72"/>
      </p:cViewPr>
      <p:guideLst/>
    </p:cSldViewPr>
  </p:slideViewPr>
  <p:outlineViewPr>
    <p:cViewPr>
      <p:scale>
        <a:sx n="33" d="100"/>
        <a:sy n="33" d="100"/>
      </p:scale>
      <p:origin x="0" y="-16302"/>
    </p:cViewPr>
  </p:outlineViewPr>
  <p:notesTextViewPr>
    <p:cViewPr>
      <p:scale>
        <a:sx n="75" d="100"/>
        <a:sy n="75" d="100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108" y="59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52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</c:v>
                </c:pt>
              </c:strCache>
            </c:strRef>
          </c:tx>
          <c:spPr>
            <a:solidFill>
              <a:srgbClr val="0078D4"/>
            </a:solidFill>
          </c:spPr>
          <c:dPt>
            <c:idx val="0"/>
            <c:bubble3D val="0"/>
            <c:spPr>
              <a:solidFill>
                <a:srgbClr val="0078D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811-496A-A98E-69E5336C1204}"/>
              </c:ext>
            </c:extLst>
          </c:dPt>
          <c:dPt>
            <c:idx val="1"/>
            <c:bubble3D val="0"/>
            <c:spPr>
              <a:solidFill>
                <a:schemeClr val="tx2">
                  <a:lumMod val="25000"/>
                  <a:lumOff val="75000"/>
                </a:schemeClr>
              </a:solidFill>
              <a:ln w="2857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811-496A-A98E-69E5336C1204}"/>
              </c:ext>
            </c:extLst>
          </c:dPt>
          <c:dPt>
            <c:idx val="2"/>
            <c:bubble3D val="0"/>
            <c:spPr>
              <a:solidFill>
                <a:srgbClr val="0078D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811-496A-A98E-69E5336C1204}"/>
              </c:ext>
            </c:extLst>
          </c:dPt>
          <c:cat>
            <c:strRef>
              <c:f>Sheet1!$A$2:$A$4</c:f>
              <c:strCache>
                <c:ptCount val="2"/>
                <c:pt idx="0">
                  <c:v>Challenge</c:v>
                </c:pt>
                <c:pt idx="1">
                  <c:v>Hour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811-496A-A98E-69E5336C12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0.26558</cdr:x>
      <cdr:y>0.46757</cdr:y>
    </cdr:from>
    <cdr:to>
      <cdr:x>0.73442</cdr:x>
      <cdr:y>0.89347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EB42EC79-032F-4608-BC46-F537941538F9}"/>
            </a:ext>
          </a:extLst>
        </cdr:cNvPr>
        <cdr:cNvSpPr txBox="1"/>
      </cdr:nvSpPr>
      <cdr:spPr>
        <a:xfrm xmlns:a="http://schemas.openxmlformats.org/drawingml/2006/main">
          <a:off x="532448" y="943651"/>
          <a:ext cx="939942" cy="85955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 anchor="ctr"/>
        <a:lstStyle xmlns:a="http://schemas.openxmlformats.org/drawingml/2006/main"/>
        <a:p xmlns:a="http://schemas.openxmlformats.org/drawingml/2006/main">
          <a:pPr algn="ctr"/>
          <a:r>
            <a:rPr lang="en-US" sz="3200" b="1" dirty="0">
              <a:solidFill>
                <a:schemeClr val="bg1"/>
              </a:solidFill>
            </a:rPr>
            <a:t>40</a:t>
          </a:r>
        </a:p>
        <a:p xmlns:a="http://schemas.openxmlformats.org/drawingml/2006/main">
          <a:pPr algn="ctr"/>
          <a:r>
            <a:rPr lang="en-US" sz="1400" dirty="0">
              <a:solidFill>
                <a:schemeClr val="bg1"/>
              </a:solidFill>
            </a:rPr>
            <a:t>minutes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FDB7B-8DB8-4A3A-95C8-7102BBC9A9E1}" type="datetime8">
              <a:rPr lang="en-US" smtClean="0">
                <a:latin typeface="Segoe UI" pitchFamily="34" charset="0"/>
              </a:rPr>
              <a:t>6/29/2025 9:46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6/29/2025 9:45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4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2019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Show how to install, delete and restore packages using GitHub. 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60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The labs are updated on a regular basis. For the latest information please visit: 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US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https://microsoftlearning.github.io/AZ400-DesigningandImplementingMicrosoftDevOpsSolutions/</a:t>
            </a: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9F26854-F9AE-4E32-B2A5-59EE421C280D}" type="datetime8">
              <a:rPr lang="en-US" smtClean="0"/>
              <a:t>6/29/2025 9:45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2273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E04F8E-88E9-481C-A2B3-C92BCE611EF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685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882" kern="1200" dirty="0">
              <a:solidFill>
                <a:schemeClr val="tx1"/>
              </a:solidFill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9F26854-F9AE-4E32-B2A5-59EE421C280D}" type="datetime8">
              <a:rPr lang="en-US" smtClean="0"/>
              <a:t>6/29/2025 9:45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80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980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GitHub Packages is a software package hosting service that allows you to host your packages, containers, and other dependencies. It's a central place to provide integrated permissions management and billing for software development on GitHub.</a:t>
            </a:r>
          </a:p>
          <a:p>
            <a:pPr algn="l"/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GitHub Packages can host:</a:t>
            </a:r>
          </a:p>
          <a:p>
            <a:pPr algn="l"/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323232"/>
                </a:solidFill>
                <a:effectLst/>
                <a:latin typeface="adobe-clean"/>
              </a:rPr>
              <a:t>npm</a:t>
            </a: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323232"/>
                </a:solidFill>
                <a:effectLst/>
                <a:latin typeface="adobe-clean"/>
              </a:rPr>
              <a:t>RubyGems</a:t>
            </a: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Apache Maven.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Gradle.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Docker.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NuGet.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GitHub's Container registry is optimized for containers and supports Docker and OCI images.</a:t>
            </a:r>
          </a:p>
          <a:p>
            <a:endParaRPr lang="en-US" dirty="0"/>
          </a:p>
          <a:p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You can integrate GitHub Packages with GitHub APIs, GitHub Actions, and webhooks. </a:t>
            </a:r>
          </a:p>
          <a:p>
            <a:r>
              <a:rPr lang="en-US" dirty="0"/>
              <a:t>https://docs.github.com/en/packages/working-with-a-github-packages-registry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23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about registries, and supported formats. Explain the publish process for packages.</a:t>
            </a:r>
          </a:p>
          <a:p>
            <a:endParaRPr lang="en-US" dirty="0"/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Create or use an existing access token with the appropriate scopes for the task you want to accomplish. When you create a personal access token (PAT), you can assign the token to different scopes depending on your needs.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Authenticate to GitHub Packages using your access token and the instructions for your package client. 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Publish the package using the instructions for your package client.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169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Nuget.config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 example.</a:t>
            </a:r>
          </a:p>
          <a:p>
            <a:endParaRPr lang="en-US" b="0" i="0" dirty="0">
              <a:solidFill>
                <a:srgbClr val="444444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&lt;?xml version="1.0" encoding="utf-8"?&gt;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&lt;configuration&gt;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    &lt;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packageSources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        &lt;clear /&gt;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        &lt;add key="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github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" value="https://nuget.pkg.github.com/</a:t>
            </a:r>
            <a:r>
              <a:rPr lang="en-US" b="1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OWNER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/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index.json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" /&gt;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    &lt;/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packageSources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    &lt;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packageSourceCredentials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        &lt;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github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            &lt;add key="Username" value="</a:t>
            </a:r>
            <a:r>
              <a:rPr lang="en-US" b="1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USERNAME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" /&gt;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            &lt;add key="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ClearTextPassword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" value="</a:t>
            </a:r>
            <a:r>
              <a:rPr lang="en-US" b="1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TOKEN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" /&gt;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        &lt;/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github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    &lt;/</a:t>
            </a:r>
            <a:r>
              <a:rPr lang="en-US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packageSourceCredentials</a:t>
            </a: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&gt;</a:t>
            </a:r>
            <a:br>
              <a:rPr lang="en-US" dirty="0"/>
            </a:br>
            <a:r>
              <a:rPr lang="en-US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</a:rPr>
              <a:t>&lt;/configuration&gt;</a:t>
            </a:r>
            <a:endParaRPr lang="en-US" dirty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25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Explain how to install a package and that each client has its different configurations. Images show Visual Studio example of installing a package.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652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how to delete and restore a package https://docs.github.com/en/packages/learn-github-packages/deleting-and-restoring-a-package#restoring-a-package-version.</a:t>
            </a:r>
          </a:p>
          <a:p>
            <a:endParaRPr lang="en-US" dirty="0"/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You can delete it on GitHub if you have the required access:</a:t>
            </a:r>
            <a:b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</a:br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An entire private package.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If there aren't more than 5000 downloads of any version of the package, an entire public package.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A specific version of a private package.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A specific version of a public package if the package version doesn't have more than 5000 downloads.</a:t>
            </a: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For packages that inherit their access permissions from repositories, you can delete a package if you have admin permissions to the repository.</a:t>
            </a: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You can also restore an entire package or package version, if: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You restore the package within 30 days of its deletion.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The same package namespace is still available and not used for a new package.</a:t>
            </a: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You can use the REST API to manage your packages. </a:t>
            </a:r>
          </a:p>
          <a:p>
            <a:pPr algn="l"/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1" i="0" dirty="0">
                <a:solidFill>
                  <a:srgbClr val="323232"/>
                </a:solidFill>
                <a:effectLst/>
                <a:latin typeface="adobe-clean"/>
              </a:rPr>
              <a:t>Deleting a package version</a:t>
            </a: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You can delete a package version: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Deleting a version of a repository-scoped package on GitHub.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Deleting a version of a repository-scoped package with </a:t>
            </a:r>
            <a:r>
              <a:rPr lang="en-US" b="0" i="0" dirty="0" err="1">
                <a:solidFill>
                  <a:srgbClr val="323232"/>
                </a:solidFill>
                <a:effectLst/>
                <a:latin typeface="adobe-clean"/>
              </a:rPr>
              <a:t>GraphQL</a:t>
            </a: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Deleting a version of a user-scoped package on GitHub.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Deleting a version of an organization-scoped package on GitHub.</a:t>
            </a: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To delete a version of a repository-scoped package, you must have admin permissions to the repository that owns the package. 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On GitHub.com, navigate to the main page of the repository.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To the right of the list of files, click Packages.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Search for and select your package.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In the top right of your package's landing page, click Package settings.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On the left, click Manage versions.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To the right of the version you want to delete, click and select Delete version.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To confirm the deletion, type the package name and click I understand the consequences, delete this version.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1" i="0" dirty="0">
                <a:solidFill>
                  <a:srgbClr val="323232"/>
                </a:solidFill>
                <a:effectLst/>
                <a:latin typeface="adobe-clean"/>
              </a:rPr>
              <a:t>Deleting an entire package</a:t>
            </a: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You can delete a package version: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Deleting an entire repository-scoped package on GitHub.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Deleting an entire user-scoped package on GitHub.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Deleting an entire organization-scoped package on GitHub.</a:t>
            </a: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To delete an entire repository-scoped package, you must have admin permissions to the repository that owns the package.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On GitHub.com, navigate to the main page of the repository.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To the right of the list of files, click Packages.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Search for and select your package.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In the top right of your package's landing page, click Package settings.</a:t>
            </a:r>
            <a:b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</a:br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Under "Danger Zone," click Delete this package.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Review the confirmation message, enter your package name, click I understand, and delete this package.</a:t>
            </a:r>
            <a:b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</a:br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1" i="0" dirty="0">
                <a:solidFill>
                  <a:srgbClr val="323232"/>
                </a:solidFill>
                <a:effectLst/>
                <a:latin typeface="adobe-clean"/>
              </a:rPr>
              <a:t>Restoring a package version</a:t>
            </a:r>
          </a:p>
          <a:p>
            <a:pPr algn="l"/>
            <a:endParaRPr lang="en-US" b="1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You can restore a package version from your package's landing page.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Navigate to your package's landing page.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On the right, click Package settings.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On the left, click Manage versions.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Use the "Versions" drop-down menu and select Deleted on the top right.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Next to the deleted package version you want to restore, click Restore.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To confirm, click I understand the consequences, restore this version.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34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Explain access control and visibility for GitHub Packages and container images. See https://docs.github.com/en/packages/learn-github-packages/configuring-a-packages-access-control-and-visibility for details. </a:t>
            </a:r>
          </a:p>
          <a:p>
            <a:pPr algn="l"/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You can only use granular permissions with the Container registry (scoped to a personal user or organization account).</a:t>
            </a:r>
          </a:p>
          <a:p>
            <a:pPr algn="l"/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GitHub.com doesn't support granular permissions in other package registries, like the </a:t>
            </a:r>
            <a:r>
              <a:rPr lang="en-US" b="0" i="0" dirty="0" err="1">
                <a:solidFill>
                  <a:srgbClr val="323232"/>
                </a:solidFill>
                <a:effectLst/>
                <a:latin typeface="adobe-clean"/>
              </a:rPr>
              <a:t>npm</a:t>
            </a:r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 registry.</a:t>
            </a:r>
          </a:p>
          <a:p>
            <a:pPr algn="l"/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You can change the package access control and visibility separately from the repository.</a:t>
            </a:r>
          </a:p>
          <a:p>
            <a:pPr algn="l"/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For more information about permissions, see https://docs.github.com/en/packages/learn-github-packages/about-permissions-for-github-packages.</a:t>
            </a:r>
          </a:p>
          <a:p>
            <a:pPr algn="l"/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1" i="0" dirty="0">
                <a:solidFill>
                  <a:srgbClr val="323232"/>
                </a:solidFill>
                <a:effectLst/>
                <a:latin typeface="adobe-clean"/>
              </a:rPr>
              <a:t>Container images visibility and access permissions</a:t>
            </a:r>
          </a:p>
          <a:p>
            <a:pPr algn="l"/>
            <a:endParaRPr lang="en-US" b="1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If you have admin permissions to a container image, you can set the access permissions for the container image to private or public.</a:t>
            </a:r>
          </a:p>
          <a:p>
            <a:pPr algn="l"/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As an admin, you can also grant access permissions for a container image separate from your set permissions at the organization and repository levels.</a:t>
            </a:r>
            <a:b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</a:br>
            <a:endParaRPr lang="en-US" b="0" i="0" dirty="0">
              <a:solidFill>
                <a:srgbClr val="323232"/>
              </a:solidFill>
              <a:effectLst/>
              <a:latin typeface="adobe-clean"/>
            </a:endParaRP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You can give any person an access role for container images published and owned by a personal account.</a:t>
            </a:r>
          </a:p>
          <a:p>
            <a:pPr algn="l"/>
            <a:r>
              <a:rPr lang="en-US" b="0" i="0" dirty="0">
                <a:solidFill>
                  <a:srgbClr val="323232"/>
                </a:solidFill>
                <a:effectLst/>
                <a:latin typeface="adobe-clean"/>
              </a:rPr>
              <a:t>For container images published and owned by an organization, you can provide any person or team in the organization an access role.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736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B334D90-2717-2269-E486-F1900244A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7B930E7F-5B91-31B0-B67D-DB8C41E881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E21C31D-925C-53B5-2E40-C54FF245B4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9912" y="3429000"/>
            <a:ext cx="5686955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</a:t>
            </a:r>
            <a:br>
              <a:rPr lang="en-US" dirty="0"/>
            </a:br>
            <a:r>
              <a:rPr lang="en-US" dirty="0"/>
              <a:t>presentation title 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DDA2A08-4E66-0E3E-D138-C376487FF5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56150" y="6446520"/>
            <a:ext cx="1645920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85BED6C2-A7E0-FF4A-9938-5E97C08B8C9F}"/>
              </a:ext>
            </a:extLst>
          </p:cNvPr>
          <p:cNvSpPr txBox="1">
            <a:spLocks/>
          </p:cNvSpPr>
          <p:nvPr userDrawn="1"/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302628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_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3CBC165-170D-08C9-3B02-A3330AE9A5C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1591056"/>
            <a:ext cx="5217510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7382E19E-C6C9-5DF7-1994-AFE74147518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3664" y="1591056"/>
            <a:ext cx="5187106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254778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8">
          <p15:clr>
            <a:srgbClr val="954F72"/>
          </p15:clr>
        </p15:guide>
        <p15:guide id="9" pos="2150">
          <p15:clr>
            <a:srgbClr val="954F72"/>
          </p15:clr>
        </p15:guide>
        <p15:guide id="10" pos="2544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88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_Text_with Subhead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B99DE518-C598-A940-A59E-AD0A05432B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5219700" cy="338554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4E25ABE-71E1-BA48-6C8C-38375593490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085764"/>
            <a:ext cx="5217510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B7E7F6E-4D9D-5F8C-A5F0-526CA973BE9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20" y="1594155"/>
            <a:ext cx="5219700" cy="338554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37DAE155-2008-5357-51E8-E6B1FA7558C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3664" y="2085764"/>
            <a:ext cx="5187106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7595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8">
          <p15:clr>
            <a:srgbClr val="954F72"/>
          </p15:clr>
        </p15:guide>
        <p15:guide id="9" pos="2150">
          <p15:clr>
            <a:srgbClr val="954F72"/>
          </p15:clr>
        </p15:guide>
        <p15:guide id="10" pos="2544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_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940B0D9-7832-B819-D230-4F210761A29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1591310"/>
            <a:ext cx="3479198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0D492BA-29A5-F31A-7F93-39ADE3E5EDA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362862" y="1591310"/>
            <a:ext cx="3479198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6EDCFC9-DB25-88C3-92DA-E2554C14A27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30190" y="1591310"/>
            <a:ext cx="3479198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98344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_Text_with Subhead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3C284B3A-DEE1-29EB-8131-8DF975DF3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F3D4312-BF2B-32E8-5504-BD03D020A7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286000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7AB9DF2-C697-A678-389D-BE5F6AF6F2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1594155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8ADB951-618D-18AA-AF3F-A625B891684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9737" y="2286000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4759A57E-BDDC-1596-6959-BA7696DE9B0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0894" y="1594155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A52B45-289B-E4AF-9D79-08330599511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3084" y="2286000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977461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4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_Text_with Subheads-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3C284B3A-DEE1-29EB-8131-8DF975DF3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2407846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F3D4312-BF2B-32E8-5504-BD03D020A7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3099691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7AB9DF2-C697-A678-389D-BE5F6AF6F2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2407846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8ADB951-618D-18AA-AF3F-A625B891684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9737" y="3099691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4759A57E-BDDC-1596-6959-BA7696DE9B0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0894" y="2407846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A52B45-289B-E4AF-9D79-08330599511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3084" y="3099691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71402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8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4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  <p15:guide id="40" pos="609">
          <p15:clr>
            <a:srgbClr val="FBAE40"/>
          </p15:clr>
        </p15:guide>
        <p15:guide id="41" pos="2988">
          <p15:clr>
            <a:srgbClr val="FBAE40"/>
          </p15:clr>
        </p15:guide>
        <p15:guide id="42" pos="5352">
          <p15:clr>
            <a:srgbClr val="FBAE40"/>
          </p15:clr>
        </p15:guide>
        <p15:guide id="43" orient="horz" pos="108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3-column_Text_with Subheads-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descr="Microsoft Certification renewal process flow">
            <a:extLst>
              <a:ext uri="{FF2B5EF4-FFF2-40B4-BE49-F238E27FC236}">
                <a16:creationId xmlns:a16="http://schemas.microsoft.com/office/drawing/2014/main" id="{ED4FC5EF-0434-AB45-07F5-AAD2BF06D8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1767" y="2042154"/>
            <a:ext cx="12175719" cy="0"/>
          </a:xfrm>
          <a:prstGeom prst="line">
            <a:avLst/>
          </a:prstGeom>
          <a:noFill/>
          <a:ln w="76200" cap="flat">
            <a:gradFill>
              <a:gsLst>
                <a:gs pos="0">
                  <a:srgbClr val="FF5C39"/>
                </a:gs>
                <a:gs pos="54796">
                  <a:srgbClr val="C73ECC"/>
                </a:gs>
                <a:gs pos="100000">
                  <a:srgbClr val="8DC8E8"/>
                </a:gs>
              </a:gsLst>
              <a:lin ang="21399750" scaled="1"/>
            </a:gradFill>
            <a:prstDash val="solid"/>
            <a:miter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3C284B3A-DEE1-29EB-8131-8DF975DF3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F3D4312-BF2B-32E8-5504-BD03D020A7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4200" y="3616497"/>
            <a:ext cx="347907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7AB9DF2-C697-A678-389D-BE5F6AF6F2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8ADB951-618D-18AA-AF3F-A625B891684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9737" y="3616497"/>
            <a:ext cx="347761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4759A57E-BDDC-1596-6959-BA7696DE9B0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0894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A52B45-289B-E4AF-9D79-08330599511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3084" y="3616497"/>
            <a:ext cx="347761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361279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92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1464">
          <p15:clr>
            <a:srgbClr val="954F72"/>
          </p15:clr>
        </p15:guide>
        <p15:guide id="16" pos="4344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  <p15:guide id="40" pos="609">
          <p15:clr>
            <a:srgbClr val="FBAE40"/>
          </p15:clr>
        </p15:guide>
        <p15:guide id="41" pos="3840">
          <p15:clr>
            <a:srgbClr val="FBAE40"/>
          </p15:clr>
        </p15:guide>
        <p15:guide id="42" pos="6216">
          <p15:clr>
            <a:srgbClr val="FBAE40"/>
          </p15:clr>
        </p15:guide>
        <p15:guide id="43" orient="horz" pos="1284">
          <p15:clr>
            <a:srgbClr val="FBAE40"/>
          </p15:clr>
        </p15:guide>
        <p15:guide id="44" pos="3940">
          <p15:clr>
            <a:srgbClr val="FBAE40"/>
          </p15:clr>
        </p15:guide>
        <p15:guide id="45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-column_Text_with Subheads-Ic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descr="Microsoft Certification renewal process flow">
            <a:extLst>
              <a:ext uri="{FF2B5EF4-FFF2-40B4-BE49-F238E27FC236}">
                <a16:creationId xmlns:a16="http://schemas.microsoft.com/office/drawing/2014/main" id="{ED4FC5EF-0434-AB45-07F5-AAD2BF06D8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1766" y="2042154"/>
            <a:ext cx="12188952" cy="0"/>
          </a:xfrm>
          <a:prstGeom prst="line">
            <a:avLst/>
          </a:prstGeom>
          <a:noFill/>
          <a:ln w="76200" cap="flat">
            <a:gradFill>
              <a:gsLst>
                <a:gs pos="0">
                  <a:srgbClr val="FF5C39"/>
                </a:gs>
                <a:gs pos="54796">
                  <a:srgbClr val="C73ECC"/>
                </a:gs>
                <a:gs pos="100000">
                  <a:srgbClr val="8DC8E8"/>
                </a:gs>
              </a:gsLst>
              <a:lin ang="21399750" scaled="1"/>
            </a:gradFill>
            <a:prstDash val="solid"/>
            <a:miter/>
          </a:ln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3C284B3A-DEE1-29EB-8131-8DF975DF3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7AB9DF2-C697-A678-389D-BE5F6AF6F2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4759A57E-BDDC-1596-6959-BA7696DE9B0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0893" y="2995283"/>
            <a:ext cx="3479071" cy="30777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44C1821-6346-D755-83F0-EC5D04C1AFA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4200" y="3616497"/>
            <a:ext cx="347907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AE8BC1E6-3311-A73F-871A-923C49C012F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7547" y="3616497"/>
            <a:ext cx="347907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88C01D0-23FB-7438-A9BF-8E99080C98B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0893" y="3616497"/>
            <a:ext cx="347907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E673AD2-B8AF-CC3C-D898-30292FC17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843209" y="1542978"/>
            <a:ext cx="982928" cy="982928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4571" marR="0" lvl="0" indent="0" defTabSz="41266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0" cap="none" spc="0" normalizeH="0" baseline="0" noProof="0">
              <a:ln>
                <a:noFill/>
              </a:ln>
              <a:solidFill>
                <a:srgbClr val="2F2F2F"/>
              </a:solidFill>
              <a:effectLst/>
              <a:uLnTx/>
              <a:uFillTx/>
              <a:cs typeface="Segoe UI" panose="020B0502040204020203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6859B90-45D2-D990-09AA-8F85B79F10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604535" y="1542978"/>
            <a:ext cx="982928" cy="982928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4571" marR="0" lvl="0" indent="0" defTabSz="41266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0" cap="none" spc="0" normalizeH="0" baseline="0" noProof="0">
              <a:ln>
                <a:noFill/>
              </a:ln>
              <a:solidFill>
                <a:srgbClr val="2F2F2F"/>
              </a:solidFill>
              <a:effectLst/>
              <a:uLnTx/>
              <a:uFillTx/>
              <a:cs typeface="Segoe UI" panose="020B0502040204020203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87FE1B2-0C16-29CA-99C4-4C44A8047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9365862" y="1542978"/>
            <a:ext cx="982928" cy="982928"/>
          </a:xfrm>
          <a:prstGeom prst="ellipse">
            <a:avLst/>
          </a:prstGeom>
          <a:solidFill>
            <a:srgbClr val="FFFFFF"/>
          </a:solidFill>
          <a:ln w="12700" cap="flat">
            <a:solidFill>
              <a:schemeClr val="bg1">
                <a:lumMod val="85000"/>
              </a:schemeClr>
            </a:solidFill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4571" marR="0" lvl="0" indent="0" defTabSz="41266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600" b="0" i="0" u="none" strike="noStrike" kern="0" cap="none" spc="0" normalizeH="0" baseline="0" noProof="0">
              <a:ln>
                <a:noFill/>
              </a:ln>
              <a:solidFill>
                <a:srgbClr val="2F2F2F"/>
              </a:solidFill>
              <a:effectLst/>
              <a:uLnTx/>
              <a:uFillTx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2358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92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1464">
          <p15:clr>
            <a:srgbClr val="954F72"/>
          </p15:clr>
        </p15:guide>
        <p15:guide id="16" pos="4344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32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  <p15:guide id="40" pos="609">
          <p15:clr>
            <a:srgbClr val="FBAE40"/>
          </p15:clr>
        </p15:guide>
        <p15:guide id="41" pos="3840">
          <p15:clr>
            <a:srgbClr val="FBAE40"/>
          </p15:clr>
        </p15:guide>
        <p15:guide id="42" pos="6216">
          <p15:clr>
            <a:srgbClr val="FBAE40"/>
          </p15:clr>
        </p15:guide>
        <p15:guide id="43" orient="horz" pos="1284">
          <p15:clr>
            <a:srgbClr val="FBAE40"/>
          </p15:clr>
        </p15:guide>
        <p15:guide id="44" pos="3940">
          <p15:clr>
            <a:srgbClr val="FBAE40"/>
          </p15:clr>
        </p15:guide>
        <p15:guide id="45" orient="horz" pos="213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_Callout_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44938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07B0D1-31C1-C209-CE85-DD1D42B62A7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4064000" y="1581150"/>
            <a:ext cx="7535862" cy="4430720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BA3E60F0-F025-04E8-0E46-71699A62E4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3174143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4D105096-7BC3-1383-8EE1-744002B706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2085764"/>
            <a:ext cx="31728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88995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60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20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7F0464-FA9D-1DC7-827A-17DF799B90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8881"/>
            <a:ext cx="5217510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1FB34ED-A66E-89F2-95F6-C0038B49554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3664" y="4978881"/>
            <a:ext cx="5187106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54F7E24-0716-000F-A23E-D45713ECDD7E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0" y="1152766"/>
            <a:ext cx="12192000" cy="3444634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830DA7-1CDF-18F6-E151-AAB776959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1480948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67F0464-FA9D-1DC7-827A-17DF799B90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8881"/>
            <a:ext cx="5217510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1FB34ED-A66E-89F2-95F6-C0038B49554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3664" y="4978881"/>
            <a:ext cx="5187106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7432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41148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6FC6DD5-F717-45AB-C65A-E483E17C4FEC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0" y="0"/>
            <a:ext cx="12192000" cy="4597400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647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D1096F-1307-5006-527D-D3AF4C75C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9824"/>
          <a:stretch/>
        </p:blipFill>
        <p:spPr>
          <a:xfrm>
            <a:off x="2417010" y="0"/>
            <a:ext cx="977499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2D19AFB-6939-2FBA-48C9-66A2961406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9911" y="3384610"/>
            <a:ext cx="6345239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Section divider title</a:t>
            </a:r>
          </a:p>
        </p:txBody>
      </p:sp>
    </p:spTree>
    <p:extLst>
      <p:ext uri="{BB962C8B-B14F-4D97-AF65-F5344CB8AC3E}">
        <p14:creationId xmlns:p14="http://schemas.microsoft.com/office/powerpoint/2010/main" val="32811020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50">
          <p15:clr>
            <a:srgbClr val="FBAE40"/>
          </p15:clr>
        </p15:guide>
        <p15:guide id="2" orient="horz" pos="2647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, subheads,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6F456F5C-E654-C0BD-30BA-55CC632F07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4956104"/>
            <a:ext cx="5364429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AE74A98-D9A9-7258-AB00-FA281DFC7D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5357443"/>
            <a:ext cx="5362178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6A2D886A-4337-E9FA-7DBB-9D84D80A3A6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43372" y="4956104"/>
            <a:ext cx="5356490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41A1665-88FA-58ED-F1C0-48840A180AC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52435" y="5357442"/>
            <a:ext cx="5357598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1F55E03-DF85-0E93-780C-71A8898D2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6624839F-BBCE-45B6-246E-E8C737903DF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0" y="1152766"/>
            <a:ext cx="12192000" cy="3444634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928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orizontal photo and sub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9E0A83-7ED9-6F5C-AEC4-5B98F5388F70}"/>
              </a:ext>
            </a:extLst>
          </p:cNvPr>
          <p:cNvSpPr/>
          <p:nvPr userDrawn="1"/>
        </p:nvSpPr>
        <p:spPr bwMode="auto">
          <a:xfrm>
            <a:off x="0" y="0"/>
            <a:ext cx="12192000" cy="4572000"/>
          </a:xfrm>
          <a:prstGeom prst="rect">
            <a:avLst/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6F456F5C-E654-C0BD-30BA-55CC632F07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4956104"/>
            <a:ext cx="5364429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AAE74A98-D9A9-7258-AB00-FA281DFC7D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5357443"/>
            <a:ext cx="5362178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6A2D886A-4337-E9FA-7DBB-9D84D80A3A6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43372" y="4956104"/>
            <a:ext cx="5356490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41A1665-88FA-58ED-F1C0-48840A180AC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52435" y="5357442"/>
            <a:ext cx="5357598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E7ADEB9F-DC30-5B40-6D59-13194450FB08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0" y="0"/>
            <a:ext cx="12192000" cy="4572000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4008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5" orient="horz" pos="2880">
          <p15:clr>
            <a:srgbClr val="5ACBF0"/>
          </p15:clr>
        </p15:guide>
        <p15:guide id="6" orient="horz" pos="3600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_Text_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585216"/>
            <a:ext cx="4710689" cy="984885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4ACB92EB-B163-EB38-0156-C028F872F1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4714663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20190326-CB8A-9A65-714A-07CD312C34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2085764"/>
            <a:ext cx="4712685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E90DBB6-E167-EFBB-7028-79615839561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6096000" y="0"/>
            <a:ext cx="6096000" cy="6858000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903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6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68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_Text_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7248356" cy="492443"/>
          </a:xfrm>
        </p:spPr>
        <p:txBody>
          <a:bodyPr/>
          <a:lstStyle>
            <a:lvl1pPr>
              <a:defRPr sz="3200" b="0" i="0">
                <a:solidFill>
                  <a:srgbClr val="001F2D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3C284B3A-DEE1-29EB-8131-8DF975DF34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3479071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CF3D4312-BF2B-32E8-5504-BD03D020A7F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085764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17AB9DF2-C697-A678-389D-BE5F6AF6F25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1594155"/>
            <a:ext cx="3479071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C8ADB951-618D-18AA-AF3F-A625B891684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9737" y="2085764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9B1DE51-5CDE-B96B-62FD-3A69CF69288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8128000" y="0"/>
            <a:ext cx="4064000" cy="6858000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24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photos_with Capti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6CBF8D-4C8A-D667-58CE-C8A22C93DED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584200" y="1591310"/>
            <a:ext cx="5365752" cy="2687003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FF2BCABA-7928-0037-D0EF-38F1FAAC53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4575104"/>
            <a:ext cx="5364429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1056B6E8-083F-87EA-AD66-DF2D022A251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6443"/>
            <a:ext cx="5362178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07B0D1-31C1-C209-CE85-DD1D42B62A7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6242049" y="1591310"/>
            <a:ext cx="5357813" cy="2687003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B0CE4749-2B49-FDC6-1E4B-4745903086D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43372" y="4575104"/>
            <a:ext cx="5356490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FEC9D9DE-CE99-5608-0152-4E27F1BE00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52435" y="4976442"/>
            <a:ext cx="5357598" cy="21544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563888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60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20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photos_with Capti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16CBF8D-4C8A-D667-58CE-C8A22C93DED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584200" y="1591310"/>
            <a:ext cx="3481388" cy="2687003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FF2BCABA-7928-0037-D0EF-38F1FAAC53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575104"/>
            <a:ext cx="3479070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1056B6E8-083F-87EA-AD66-DF2D022A251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6443"/>
            <a:ext cx="347761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07B0D1-31C1-C209-CE85-DD1D42B62A7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4353560" y="1591310"/>
            <a:ext cx="3481388" cy="2687003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B0CE4749-2B49-FDC6-1E4B-4745903086D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74792" y="4575104"/>
            <a:ext cx="3476891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FEC9D9DE-CE99-5608-0152-4E27F1BE00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83855" y="4976442"/>
            <a:ext cx="3477610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AAE6802-21C6-E5BE-3A2D-31CF010C9EF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8128000" y="1591309"/>
            <a:ext cx="3486092" cy="2684159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F80D639A-857F-73A5-343B-28EC4082B8E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3626" y="4571913"/>
            <a:ext cx="3485371" cy="24622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712E1C1-EE18-EA11-6D06-673117B00DC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28000" y="4973784"/>
            <a:ext cx="3486092" cy="2154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4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16639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60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our photos_with Captio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4C58661F-95C1-B4E4-0A23-B8DF22E7890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ltGray">
          <a:xfrm>
            <a:off x="584200" y="2284412"/>
            <a:ext cx="2538413" cy="1997075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0B31DB7-7E61-84AD-6FD2-E7035923C56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575104"/>
            <a:ext cx="2535699" cy="21544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EC05A197-25AD-0D46-72B3-478F9182C5B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6443"/>
            <a:ext cx="2534635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2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DC00AC3-107E-A09F-8DF5-09CDA496E0EE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 bwMode="ltGray">
          <a:xfrm>
            <a:off x="3429000" y="2284412"/>
            <a:ext cx="2538413" cy="1997075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E8CE4D2-B387-0A2B-B7D1-7F14B892048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413125" y="4575104"/>
            <a:ext cx="2534111" cy="21544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6618941-6CC1-7AAC-4FE2-94D7D46F797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422188" y="4976443"/>
            <a:ext cx="2534635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2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A62A022-68CB-A937-A489-4F6F1B7467B9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 bwMode="ltGray">
          <a:xfrm>
            <a:off x="6248400" y="2284412"/>
            <a:ext cx="2538413" cy="1997075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F7F06D45-B145-3780-49F6-BE617DDBDE4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240462" y="4575104"/>
            <a:ext cx="2534111" cy="21544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B0B40D6-1117-8B24-4089-BB3CEF4DAF3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234836" y="4976443"/>
            <a:ext cx="2534635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2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341013BA-5459-4F89-B59D-0ADC194876D5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ltGray">
          <a:xfrm>
            <a:off x="9067800" y="2284412"/>
            <a:ext cx="2538413" cy="1997075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9C586E8F-D3A3-C215-76A4-E3A03A5104E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076259" y="4575104"/>
            <a:ext cx="2534111" cy="21544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>
                <a:latin typeface="+mj-lt"/>
              </a:defRPr>
            </a:lvl1pPr>
          </a:lstStyle>
          <a:p>
            <a:pPr marL="0" lvl="0" indent="0">
              <a:spcBef>
                <a:spcPts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311900E2-1D2D-6D0A-7E29-8FAEA637B2C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82208" y="4976443"/>
            <a:ext cx="2534635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1200"/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01616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9FF9B-5C03-12AD-C2BC-F2A5193A8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A02CAEB8-26C8-4DCC-A205-1958858BB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913466"/>
            <a:ext cx="3121026" cy="4944533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B1C1BF3-6AA8-9E3D-6C13-9D294A95EC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9" y="1926472"/>
            <a:ext cx="5364224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B36A2A5-3D3D-6672-23D6-32211E5333A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8229" y="2578100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4A355BE-EC00-02A7-CF83-86D8F4D79C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3" y="2542117"/>
            <a:ext cx="2027938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68818-0DFC-9169-4160-89B32CDF5130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80D2B25-7521-D486-405F-9309E22E8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563579" y="1585913"/>
            <a:ext cx="1110600" cy="1110600"/>
            <a:chOff x="5540700" y="2116300"/>
            <a:chExt cx="1110600" cy="11106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01434F67-B3AA-41BB-E81D-4AD05F409F6D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rgbClr val="FFA3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D011E5C-69E1-0316-E865-3BCC8E8B2EBB}"/>
                </a:ext>
              </a:extLst>
            </p:cNvPr>
            <p:cNvPicPr/>
            <p:nvPr/>
          </p:nvPicPr>
          <p:blipFill>
            <a:blip r:embed="rId2"/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364873950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9FF9B-5C03-12AD-C2BC-F2A5193A8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A02CAEB8-26C8-4DCC-A205-1958858BB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913466"/>
            <a:ext cx="3121026" cy="4944533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B1C1BF3-6AA8-9E3D-6C13-9D294A95EC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9" y="1926472"/>
            <a:ext cx="5364224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B36A2A5-3D3D-6672-23D6-32211E5333A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8229" y="2578100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4A355BE-EC00-02A7-CF83-86D8F4D79C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3" y="2542117"/>
            <a:ext cx="2027938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68818-0DFC-9169-4160-89B32CDF5130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A3DF09A-F855-F868-80F5-0BE1A95EA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563579" y="1585913"/>
            <a:ext cx="1110600" cy="1110600"/>
            <a:chOff x="5540700" y="2116300"/>
            <a:chExt cx="1110600" cy="11106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02F3D99-76D3-5383-A61D-215BC38D43E1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36F99C5-D16E-7540-C83D-3442D1FCD55D}"/>
                </a:ext>
              </a:extLst>
            </p:cNvPr>
            <p:cNvPicPr/>
            <p:nvPr/>
          </p:nvPicPr>
          <p:blipFill>
            <a:blip r:embed="rId2"/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6608102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9FF9B-5C03-12AD-C2BC-F2A5193A8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A02CAEB8-26C8-4DCC-A205-1958858BB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913466"/>
            <a:ext cx="3121026" cy="4944533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B1C1BF3-6AA8-9E3D-6C13-9D294A95EC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9" y="1926472"/>
            <a:ext cx="5364224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B36A2A5-3D3D-6672-23D6-32211E5333A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8229" y="2578100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4A355BE-EC00-02A7-CF83-86D8F4D79C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3" y="2542117"/>
            <a:ext cx="2027938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68818-0DFC-9169-4160-89B32CDF5130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6EA3CFB-9697-C0F0-7B4C-7E3873DE5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563579" y="1585913"/>
            <a:ext cx="1110600" cy="1110600"/>
            <a:chOff x="5540700" y="2116300"/>
            <a:chExt cx="1110600" cy="11106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46C21DA-1493-FA44-3F9C-34E05FF08B74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rgbClr val="8DC8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33">
              <a:extLst>
                <a:ext uri="{FF2B5EF4-FFF2-40B4-BE49-F238E27FC236}">
                  <a16:creationId xmlns:a16="http://schemas.microsoft.com/office/drawing/2014/main" id="{645CE35C-3A93-7951-31D3-E08248B1C9C4}"/>
                </a:ext>
              </a:extLst>
            </p:cNvPr>
            <p:cNvPicPr/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2814451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1-column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DAB8950-CE1F-05A6-2114-49B53E68C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1289050"/>
            <a:ext cx="3182112" cy="0"/>
          </a:xfrm>
          <a:prstGeom prst="line">
            <a:avLst/>
          </a:prstGeom>
          <a:ln w="76200" cap="rnd">
            <a:gradFill>
              <a:gsLst>
                <a:gs pos="0">
                  <a:schemeClr val="accent3"/>
                </a:gs>
                <a:gs pos="97531">
                  <a:srgbClr val="8DC8E8"/>
                </a:gs>
                <a:gs pos="48000">
                  <a:schemeClr val="accent2"/>
                </a:gs>
                <a:gs pos="22000">
                  <a:srgbClr val="F4364C"/>
                </a:gs>
              </a:gsLst>
              <a:lin ang="3900000" scaled="0"/>
            </a:gra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AC2502E-5D9F-F851-3464-EDB3AAD612F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818177"/>
            <a:ext cx="5033361" cy="34317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15900" indent="-2159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704656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12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2">
          <p15:clr>
            <a:srgbClr val="954F72"/>
          </p15:clr>
        </p15:guide>
        <p15:guide id="40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pare for la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9FF9B-5C03-12AD-C2BC-F2A5193A8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A02CAEB8-26C8-4DCC-A205-1958858BB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913466"/>
            <a:ext cx="3121026" cy="4944533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B1C1BF3-6AA8-9E3D-6C13-9D294A95EC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9" y="1926472"/>
            <a:ext cx="5364224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B36A2A5-3D3D-6672-23D6-32211E5333A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8229" y="2578100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4A355BE-EC00-02A7-CF83-86D8F4D79C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3" y="2542117"/>
            <a:ext cx="2027938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68818-0DFC-9169-4160-89B32CDF5130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260BCEF-BA8C-42B9-D1E6-EED60C93E5F0}"/>
              </a:ext>
            </a:extLst>
          </p:cNvPr>
          <p:cNvGrpSpPr/>
          <p:nvPr userDrawn="1"/>
        </p:nvGrpSpPr>
        <p:grpSpPr>
          <a:xfrm>
            <a:off x="2563579" y="1585913"/>
            <a:ext cx="1110600" cy="1110600"/>
            <a:chOff x="2563579" y="1272115"/>
            <a:chExt cx="1110600" cy="11106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4F743EF-1C3F-2BB6-EC5C-14389E448E71}"/>
                </a:ext>
              </a:extLst>
            </p:cNvPr>
            <p:cNvSpPr/>
            <p:nvPr/>
          </p:nvSpPr>
          <p:spPr>
            <a:xfrm>
              <a:off x="2563579" y="1272115"/>
              <a:ext cx="1110600" cy="1110600"/>
            </a:xfrm>
            <a:prstGeom prst="ellipse">
              <a:avLst/>
            </a:prstGeom>
            <a:solidFill>
              <a:srgbClr val="C5B4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10" descr="A wrench and screwdriver on a black background&#10;&#10;Description automatically generated with medium confidence">
              <a:extLst>
                <a:ext uri="{FF2B5EF4-FFF2-40B4-BE49-F238E27FC236}">
                  <a16:creationId xmlns:a16="http://schemas.microsoft.com/office/drawing/2014/main" id="{22B6CEF7-CC05-CD93-EBB0-70FB66F30432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2766997" y="1476753"/>
              <a:ext cx="694944" cy="694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51821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9FF9B-5C03-12AD-C2BC-F2A5193A8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: Single Corner Rounded 5">
            <a:extLst>
              <a:ext uri="{FF2B5EF4-FFF2-40B4-BE49-F238E27FC236}">
                <a16:creationId xmlns:a16="http://schemas.microsoft.com/office/drawing/2014/main" id="{A02CAEB8-26C8-4DCC-A205-1958858BB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913466"/>
            <a:ext cx="3121026" cy="4944533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5B1C1BF3-6AA8-9E3D-6C13-9D294A95EC9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6039" y="1926472"/>
            <a:ext cx="5364224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B36A2A5-3D3D-6672-23D6-32211E5333A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8229" y="2578100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C4A355BE-EC00-02A7-CF83-86D8F4D79CE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3" y="2542117"/>
            <a:ext cx="2027938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68818-0DFC-9169-4160-89B32CDF5130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5C0986E-B689-6782-2E7B-724249108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>
          <a:xfrm>
            <a:off x="2563579" y="1585913"/>
            <a:ext cx="1110600" cy="1110600"/>
            <a:chOff x="1742946" y="2116300"/>
            <a:chExt cx="1110600" cy="11106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CAA49E0-DE74-4741-67A0-EFF39DD2D638}"/>
                </a:ext>
              </a:extLst>
            </p:cNvPr>
            <p:cNvSpPr/>
            <p:nvPr/>
          </p:nvSpPr>
          <p:spPr>
            <a:xfrm>
              <a:off x="1742946" y="2116300"/>
              <a:ext cx="1110600" cy="1110600"/>
            </a:xfrm>
            <a:prstGeom prst="ellipse">
              <a:avLst/>
            </a:prstGeom>
            <a:solidFill>
              <a:srgbClr val="FFA3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35AFCD5-9997-32A3-C847-E02AC6233D3B}"/>
                </a:ext>
              </a:extLst>
            </p:cNvPr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6529" y="2335581"/>
              <a:ext cx="613466" cy="6134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124093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I La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E9B8C20E-B8A8-8B4B-E6D5-102814292B16}"/>
              </a:ext>
            </a:extLst>
          </p:cNvPr>
          <p:cNvSpPr/>
          <p:nvPr userDrawn="1"/>
        </p:nvSpPr>
        <p:spPr>
          <a:xfrm>
            <a:off x="588261" y="1292745"/>
            <a:ext cx="10074975" cy="4749970"/>
          </a:xfrm>
          <a:prstGeom prst="roundRect">
            <a:avLst>
              <a:gd name="adj" fmla="val 611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1000" sy="101000" algn="tr" rotWithShape="0">
              <a:srgbClr val="CAC5B8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274320" bIns="18288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E20E92D-9C4E-2BF7-F5C3-1126C809696B}"/>
              </a:ext>
            </a:extLst>
          </p:cNvPr>
          <p:cNvGrpSpPr/>
          <p:nvPr userDrawn="1"/>
        </p:nvGrpSpPr>
        <p:grpSpPr>
          <a:xfrm>
            <a:off x="10112348" y="893763"/>
            <a:ext cx="1110600" cy="1110600"/>
            <a:chOff x="10112348" y="738519"/>
            <a:chExt cx="1110600" cy="11106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567CE8E-AD7A-BEDE-7D43-4F2561774537}"/>
                </a:ext>
              </a:extLst>
            </p:cNvPr>
            <p:cNvSpPr/>
            <p:nvPr/>
          </p:nvSpPr>
          <p:spPr>
            <a:xfrm>
              <a:off x="10112348" y="738519"/>
              <a:ext cx="1110600" cy="1110600"/>
            </a:xfrm>
            <a:prstGeom prst="ellipse">
              <a:avLst/>
            </a:prstGeom>
            <a:solidFill>
              <a:srgbClr val="C5B4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1" name="Picture 10" descr="A wrench and screwdriver on a black background&#10;&#10;Description automatically generated with medium confidence">
              <a:extLst>
                <a:ext uri="{FF2B5EF4-FFF2-40B4-BE49-F238E27FC236}">
                  <a16:creationId xmlns:a16="http://schemas.microsoft.com/office/drawing/2014/main" id="{081CBB52-335F-8D52-200D-2D007D689042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0315766" y="945273"/>
              <a:ext cx="694944" cy="694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27389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8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2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in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E9B8C20E-B8A8-8B4B-E6D5-102814292B16}"/>
              </a:ext>
            </a:extLst>
          </p:cNvPr>
          <p:cNvSpPr/>
          <p:nvPr userDrawn="1"/>
        </p:nvSpPr>
        <p:spPr>
          <a:xfrm>
            <a:off x="588261" y="1292745"/>
            <a:ext cx="10074975" cy="4749970"/>
          </a:xfrm>
          <a:prstGeom prst="roundRect">
            <a:avLst>
              <a:gd name="adj" fmla="val 611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1000" sy="101000" algn="tr" rotWithShape="0">
              <a:srgbClr val="CAC5B8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274320" bIns="18288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B724FB4-110F-14DB-C9A2-8DC893034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7938" y="893763"/>
            <a:ext cx="1110600" cy="1110600"/>
            <a:chOff x="1742946" y="2116300"/>
            <a:chExt cx="1110600" cy="11106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EC0BCC3-7EC5-6F81-B1AA-80A4894ABF0C}"/>
                </a:ext>
              </a:extLst>
            </p:cNvPr>
            <p:cNvSpPr/>
            <p:nvPr/>
          </p:nvSpPr>
          <p:spPr>
            <a:xfrm>
              <a:off x="1742946" y="2116300"/>
              <a:ext cx="1110600" cy="1110600"/>
            </a:xfrm>
            <a:prstGeom prst="ellipse">
              <a:avLst/>
            </a:prstGeom>
            <a:solidFill>
              <a:srgbClr val="FFA3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D467AA4-32D7-985C-93B4-6A2CF9D380C2}"/>
                </a:ext>
              </a:extLst>
            </p:cNvPr>
            <p:cNvPicPr/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6529" y="2335581"/>
              <a:ext cx="613466" cy="6134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675150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8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2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_Callout_with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A0C1B43-5B0F-7090-B43D-4D154AC01A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071532" y="6337300"/>
            <a:ext cx="2667000" cy="2921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Footer Placeholder 2">
            <a:extLst>
              <a:ext uri="{FF2B5EF4-FFF2-40B4-BE49-F238E27FC236}">
                <a16:creationId xmlns:a16="http://schemas.microsoft.com/office/drawing/2014/main" id="{2E22E512-824E-5687-C33B-5B41FE43E981}"/>
              </a:ext>
            </a:extLst>
          </p:cNvPr>
          <p:cNvSpPr txBox="1">
            <a:spLocks/>
          </p:cNvSpPr>
          <p:nvPr userDrawn="1"/>
        </p:nvSpPr>
        <p:spPr>
          <a:xfrm>
            <a:off x="4356100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FA07B0D1-31C1-C209-CE85-DD1D42B62A7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4064000" y="1292233"/>
            <a:ext cx="7535862" cy="3279768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B0CE4749-2B49-FDC6-1E4B-4745903086D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064000" y="4830309"/>
            <a:ext cx="7535862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FEC9D9DE-CE99-5608-0152-4E27F1BE00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073063" y="5231647"/>
            <a:ext cx="7526800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: Single Corner Rounded 4">
            <a:extLst>
              <a:ext uri="{FF2B5EF4-FFF2-40B4-BE49-F238E27FC236}">
                <a16:creationId xmlns:a16="http://schemas.microsoft.com/office/drawing/2014/main" id="{F30B2090-3FEF-BD7A-3D1A-F15263CED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-1" y="1292232"/>
            <a:ext cx="3121026" cy="5565768"/>
          </a:xfrm>
          <a:prstGeom prst="round1Rect">
            <a:avLst>
              <a:gd name="adj" fmla="val 6737"/>
            </a:avLst>
          </a:prstGeom>
          <a:solidFill>
            <a:srgbClr val="F4F3F5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69AA33E8-65E2-5482-066C-B301F74B3FC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88262" y="2210101"/>
            <a:ext cx="2113253" cy="49244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82813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60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20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rn Clickdown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E890A9B-98DE-E407-1677-225E1CB27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1887" y="0"/>
            <a:ext cx="6891565" cy="68580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960FA2C5-0F45-1F96-1312-4AD604060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7958667" y="1348398"/>
            <a:ext cx="3793070" cy="4707465"/>
          </a:xfrm>
          <a:prstGeom prst="round2SameRect">
            <a:avLst>
              <a:gd name="adj1" fmla="val 2163"/>
              <a:gd name="adj2" fmla="val 0"/>
            </a:avLst>
          </a:prstGeom>
          <a:solidFill>
            <a:srgbClr val="E8E6DF"/>
          </a:solidFill>
          <a:ln w="6350">
            <a:noFill/>
          </a:ln>
          <a:effectLst>
            <a:outerShdw blurRad="127000" dist="76200" dir="9600000" algn="r" rotWithShape="0">
              <a:prstClr val="black">
                <a:alpha val="2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vert270" wrap="none" lIns="274320" tIns="0" rIns="27432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3000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858406-DE31-8249-0E02-6D12B1500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58887" y="1759165"/>
            <a:ext cx="4737876" cy="3870680"/>
          </a:xfrm>
          <a:prstGeom prst="rect">
            <a:avLst/>
          </a:prstGeom>
          <a:noFill/>
          <a:ln w="38100">
            <a:noFill/>
          </a:ln>
          <a:effectLst/>
        </p:spPr>
      </p:pic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5402C46-D31C-FDEF-C231-716FBE6417F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7724775" y="2041526"/>
            <a:ext cx="4467225" cy="3311524"/>
          </a:xfrm>
          <a:prstGeom prst="rect">
            <a:avLst/>
          </a:prstGeom>
          <a:solidFill>
            <a:srgbClr val="F4F4F7"/>
          </a:solidFill>
          <a:ln>
            <a:noFill/>
          </a:ln>
        </p:spPr>
        <p:txBody>
          <a:bodyPr lIns="914400" tIns="0" rIns="914400" bIns="14630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website screenshot here or click or tap 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5F9DFC-8F86-66C5-68A6-019BCDEDB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5652201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5FD7D075-9E51-3CE8-5505-AE5C8CAB043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1594155"/>
            <a:ext cx="5654573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F4BA9016-5747-B1D1-36DE-145A4E94C4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2085764"/>
            <a:ext cx="565220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F36D75B-95FF-2F0D-75F2-EF58B69B29D9}"/>
              </a:ext>
            </a:extLst>
          </p:cNvPr>
          <p:cNvSpPr txBox="1">
            <a:spLocks/>
          </p:cNvSpPr>
          <p:nvPr userDrawn="1"/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2716248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61">
          <p15:clr>
            <a:srgbClr val="A4A3A4"/>
          </p15:clr>
        </p15:guide>
        <p15:guide id="15" pos="3348">
          <p15:clr>
            <a:srgbClr val="A4A3A4"/>
          </p15:clr>
        </p15:guide>
        <p15:guide id="16" pos="3754">
          <p15:clr>
            <a:srgbClr val="A4A3A4"/>
          </p15:clr>
        </p15:guide>
        <p15:guide id="17" pos="3931">
          <p15:clr>
            <a:srgbClr val="A4A3A4"/>
          </p15:clr>
        </p15:guide>
        <p15:guide id="18" pos="4342">
          <p15:clr>
            <a:srgbClr val="A4A3A4"/>
          </p15:clr>
        </p15:guide>
        <p15:guide id="19" pos="4531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12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orient="horz" pos="288">
          <p15:clr>
            <a:srgbClr val="5ACBF0"/>
          </p15:clr>
        </p15:guide>
        <p15:guide id="31" orient="horz" pos="3600">
          <p15:clr>
            <a:srgbClr val="FBAE40"/>
          </p15:clr>
        </p15:guide>
        <p15:guide id="32" orient="horz" pos="3408">
          <p15:clr>
            <a:srgbClr val="FBAE40"/>
          </p15:clr>
        </p15:guide>
        <p15:guide id="33" pos="10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ith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998090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ith Head_Off-white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816840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with Head_WmGray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6182652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 contai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E9B8C20E-B8A8-8B4B-E6D5-102814292B16}"/>
              </a:ext>
            </a:extLst>
          </p:cNvPr>
          <p:cNvSpPr/>
          <p:nvPr userDrawn="1"/>
        </p:nvSpPr>
        <p:spPr>
          <a:xfrm>
            <a:off x="588261" y="1292745"/>
            <a:ext cx="10074975" cy="4749970"/>
          </a:xfrm>
          <a:prstGeom prst="roundRect">
            <a:avLst>
              <a:gd name="adj" fmla="val 611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1000" sy="101000" algn="tr" rotWithShape="0">
              <a:srgbClr val="CAC5B8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274320" bIns="18288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E5A14A0B-79D6-45AE-7A4C-9DC7D8DBDE0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35075" y="1771955"/>
            <a:ext cx="8778782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26E60A9-6B1B-0504-9AD9-98C3212D1B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37265" y="2263564"/>
            <a:ext cx="8775098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397322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_2-column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585216"/>
            <a:ext cx="819302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340DCC4-9FA9-09C4-BB96-6B9979AA2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5216" y="1289050"/>
            <a:ext cx="3182112" cy="0"/>
          </a:xfrm>
          <a:prstGeom prst="line">
            <a:avLst/>
          </a:prstGeom>
          <a:ln w="76200" cap="rnd">
            <a:gradFill>
              <a:gsLst>
                <a:gs pos="0">
                  <a:schemeClr val="accent3"/>
                </a:gs>
                <a:gs pos="97531">
                  <a:srgbClr val="8DC8E8"/>
                </a:gs>
                <a:gs pos="48000">
                  <a:schemeClr val="accent2"/>
                </a:gs>
                <a:gs pos="22000">
                  <a:srgbClr val="F4364C"/>
                </a:gs>
              </a:gsLst>
              <a:lin ang="3900000" scaled="0"/>
            </a:gra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4D82F77F-F413-CFB2-A490-42936771DAD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6389" y="1818177"/>
            <a:ext cx="4719695" cy="3385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2200"/>
            </a:lvl1pPr>
          </a:lstStyle>
          <a:p>
            <a:pPr marL="215900" lvl="0" indent="-215900">
              <a:spcBef>
                <a:spcPts val="0"/>
              </a:spcBef>
              <a:spcAft>
                <a:spcPts val="1200"/>
              </a:spcAft>
            </a:pPr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6F9FBD2C-38D6-C1BF-620A-300B1F4C5CF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91338" y="1818177"/>
            <a:ext cx="4719695" cy="3385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>
              <a:defRPr lang="en-US" sz="2200"/>
            </a:lvl1pPr>
          </a:lstStyle>
          <a:p>
            <a:pPr marL="215900" lvl="0" indent="-215900">
              <a:spcBef>
                <a:spcPts val="0"/>
              </a:spcBef>
              <a:spcAft>
                <a:spcPts val="1200"/>
              </a:spcAft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1152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12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2">
          <p15:clr>
            <a:srgbClr val="954F72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nowledge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E9B8C20E-B8A8-8B4B-E6D5-102814292B16}"/>
              </a:ext>
            </a:extLst>
          </p:cNvPr>
          <p:cNvSpPr/>
          <p:nvPr userDrawn="1"/>
        </p:nvSpPr>
        <p:spPr>
          <a:xfrm>
            <a:off x="588261" y="1292745"/>
            <a:ext cx="10074975" cy="4749970"/>
          </a:xfrm>
          <a:prstGeom prst="roundRect">
            <a:avLst>
              <a:gd name="adj" fmla="val 6113"/>
            </a:avLst>
          </a:prstGeom>
          <a:solidFill>
            <a:schemeClr val="bg1"/>
          </a:solidFill>
          <a:ln>
            <a:noFill/>
          </a:ln>
          <a:effectLst>
            <a:outerShdw blurRad="190500" dist="38100" dir="8100000" sx="101000" sy="101000" algn="tr" rotWithShape="0">
              <a:srgbClr val="CAC5B8">
                <a:alpha val="2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274320" bIns="18288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E5A14A0B-79D6-45AE-7A4C-9DC7D8DBDE0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35075" y="1594151"/>
            <a:ext cx="8778782" cy="39997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lang="en-US" sz="14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26E60A9-6B1B-0504-9AD9-98C3212D1B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37265" y="1994124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AAEF9DE-7B32-1B2A-6337-669A0D5B5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7938" y="893763"/>
            <a:ext cx="1110600" cy="1110600"/>
            <a:chOff x="5540700" y="2116300"/>
            <a:chExt cx="1110600" cy="11106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F3C713F-0819-4E66-4E37-3D4AEBB16C45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6B6D0E4-ABDA-CFF0-8DBA-13CB318211E8}"/>
                </a:ext>
              </a:extLst>
            </p:cNvPr>
            <p:cNvPicPr/>
            <p:nvPr/>
          </p:nvPicPr>
          <p:blipFill>
            <a:blip r:embed="rId2"/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A7BF95A-A491-AA6A-78B7-D238998E435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35075" y="4492432"/>
            <a:ext cx="8778782" cy="406322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C885C31-00F8-2C8C-ACC7-B0A21820E6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37265" y="4898755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801E9AC-93F9-F06B-9038-5F1AAD2E0D8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235075" y="3042690"/>
            <a:ext cx="8778782" cy="40632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lang="en-US" sz="14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EC43E23-35AD-52A6-0DE8-366F8CC32F9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37265" y="3449013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6954706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8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2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nowledge Che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4CCBFB5E-1851-2876-A431-5DF81265739D}"/>
              </a:ext>
            </a:extLst>
          </p:cNvPr>
          <p:cNvSpPr/>
          <p:nvPr userDrawn="1"/>
        </p:nvSpPr>
        <p:spPr>
          <a:xfrm>
            <a:off x="588261" y="1292745"/>
            <a:ext cx="10074975" cy="4749970"/>
          </a:xfrm>
          <a:prstGeom prst="roundRect">
            <a:avLst>
              <a:gd name="adj" fmla="val 6113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274320" rIns="274320" bIns="18288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E5A14A0B-79D6-45AE-7A4C-9DC7D8DBDE0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35075" y="1594151"/>
            <a:ext cx="8778782" cy="39997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lang="en-US" sz="14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26E60A9-6B1B-0504-9AD9-98C3212D1B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37265" y="1994124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AAEF9DE-7B32-1B2A-6337-669A0D5B5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107938" y="893763"/>
            <a:ext cx="1110600" cy="1110600"/>
            <a:chOff x="5540700" y="2116300"/>
            <a:chExt cx="1110600" cy="11106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F3C713F-0819-4E66-4E37-3D4AEBB16C45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6B6D0E4-ABDA-CFF0-8DBA-13CB318211E8}"/>
                </a:ext>
              </a:extLst>
            </p:cNvPr>
            <p:cNvPicPr/>
            <p:nvPr/>
          </p:nvPicPr>
          <p:blipFill>
            <a:blip r:embed="rId2"/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A7BF95A-A491-AA6A-78B7-D238998E435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35075" y="4492432"/>
            <a:ext cx="8778782" cy="406322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C885C31-00F8-2C8C-ACC7-B0A21820E6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37265" y="4898755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C801E9AC-93F9-F06B-9038-5F1AAD2E0D8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235075" y="3042690"/>
            <a:ext cx="8778782" cy="406323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lang="en-US" sz="1400" kern="1200" spc="0" baseline="0" dirty="0" smtClean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EC43E23-35AD-52A6-0DE8-366F8CC32F9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37265" y="3449013"/>
            <a:ext cx="8775098" cy="215444"/>
          </a:xfrm>
          <a:prstGeom prst="rect">
            <a:avLst/>
          </a:prstGeom>
        </p:spPr>
        <p:txBody>
          <a:bodyPr wrap="square" lIns="91440">
            <a:spAutoFit/>
          </a:bodyPr>
          <a:lstStyle>
            <a:lvl1pPr marL="137160" indent="-137160">
              <a:buFont typeface="Segoe UI" panose="020B0502040204020203" pitchFamily="34" charset="0"/>
              <a:buChar char="⃣"/>
              <a:defRPr sz="1400">
                <a:solidFill>
                  <a:schemeClr val="tx1"/>
                </a:solidFill>
              </a:defRPr>
            </a:lvl1pPr>
            <a:lvl2pPr marL="265176" indent="-128016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2pPr>
            <a:lvl3pPr marL="384048" indent="-118872">
              <a:buFont typeface="Segoe UI" panose="020B0502040204020203" pitchFamily="34" charset="0"/>
              <a:buChar char="⃣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912192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8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2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rningPath1_WmGray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F318326-19BB-DD5B-81E3-D6586A45E4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2827846"/>
            <a:ext cx="12192001" cy="30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8617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rningPath3_OffWhite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C16E9B7-4924-90AE-8E65-159052FB5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3144660"/>
            <a:ext cx="12192001" cy="30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4941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arningPath1_WmGray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F318326-19BB-DD5B-81E3-D6586A45E4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2827846"/>
            <a:ext cx="12192001" cy="3035200"/>
          </a:xfrm>
          <a:prstGeom prst="rect">
            <a:avLst/>
          </a:prstGeom>
        </p:spPr>
      </p:pic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EA6FD2A8-720D-4961-EE5A-DE1728EBB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0398" y="1787281"/>
            <a:ext cx="10633034" cy="3638249"/>
          </a:xfrm>
          <a:prstGeom prst="roundRect">
            <a:avLst>
              <a:gd name="adj" fmla="val 11300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8100000" sx="101000" sy="101000" algn="tr" rotWithShape="0">
              <a:srgbClr val="CAC5B8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numCol="1" spcCol="45720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5700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earningPath3_OffWhite">
    <p:bg>
      <p:bgPr>
        <a:solidFill>
          <a:srgbClr val="F4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i="0" dirty="0">
                <a:cs typeface="Segoe UI Semibold" panose="020B0502040204020203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C16E9B7-4924-90AE-8E65-159052FB5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3144660"/>
            <a:ext cx="12192001" cy="3035200"/>
          </a:xfrm>
          <a:prstGeom prst="rect">
            <a:avLst/>
          </a:prstGeom>
        </p:spPr>
      </p:pic>
      <p:sp>
        <p:nvSpPr>
          <p:cNvPr id="3" name="Rounded Rectangle 3_1">
            <a:extLst>
              <a:ext uri="{FF2B5EF4-FFF2-40B4-BE49-F238E27FC236}">
                <a16:creationId xmlns:a16="http://schemas.microsoft.com/office/drawing/2014/main" id="{3C1E8CAF-6128-384E-E21D-0DE6DC548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0398" y="1787281"/>
            <a:ext cx="10633034" cy="3638249"/>
          </a:xfrm>
          <a:prstGeom prst="roundRect">
            <a:avLst>
              <a:gd name="adj" fmla="val 11300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8100000" sx="101000" sy="101000" algn="tr" rotWithShape="0">
              <a:srgbClr val="CAC5B8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numCol="1" spcCol="457200" rtlCol="0" anchor="t"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24509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full page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A2F35014-FB65-ACD9-730E-E1D616E5610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4491999" cy="630942"/>
          </a:xfr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3"/>
              </a:gs>
            </a:gsLst>
            <a:lin ang="16200000" scaled="1"/>
            <a:tileRect/>
          </a:gradFill>
        </p:spPr>
        <p:txBody>
          <a:bodyPr vert="horz" wrap="square" lIns="585216" tIns="91440" rIns="585216" bIns="45720" rtlCol="0">
            <a:spAutoFit/>
          </a:bodyPr>
          <a:lstStyle>
            <a:lvl1pPr marL="0" indent="0">
              <a:buNone/>
              <a:defRPr kumimoji="0" lang="en-US" sz="3200" b="0" i="0" u="none" strike="noStrike" cap="none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defRPr>
            </a:lvl1pPr>
          </a:lstStyle>
          <a:p>
            <a:pPr marL="228600" lvl="0" indent="-228600"/>
            <a:r>
              <a:rPr lang="en-US"/>
              <a:t>Click to enter title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42E0005-D466-9A2B-2F72-437D2E7450DA}"/>
              </a:ext>
            </a:extLst>
          </p:cNvPr>
          <p:cNvSpPr txBox="1">
            <a:spLocks/>
          </p:cNvSpPr>
          <p:nvPr userDrawn="1"/>
        </p:nvSpPr>
        <p:spPr>
          <a:xfrm>
            <a:off x="295276" y="770467"/>
            <a:ext cx="11604624" cy="5504921"/>
          </a:xfrm>
          <a:prstGeom prst="rect">
            <a:avLst/>
          </a:prstGeom>
          <a:solidFill>
            <a:srgbClr val="FFFFFF"/>
          </a:solidFill>
        </p:spPr>
        <p:txBody>
          <a:bodyPr vert="horz" lIns="274320" tIns="182880" rIns="182880" bIns="182880" rtlCol="0">
            <a:noAutofit/>
          </a:bodyPr>
          <a:lstStyle>
            <a:lvl1pPr marL="0" indent="0" algn="l" defTabSz="914132" rtl="0" eaLnBrk="1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Pct val="120000"/>
              <a:buFontTx/>
              <a:buNone/>
              <a:defRPr lang="en-US" sz="1400" b="0" i="0" kern="1200">
                <a:solidFill>
                  <a:schemeClr val="tx1"/>
                </a:solidFill>
                <a:effectLst/>
                <a:latin typeface="Consolas" panose="020B0609020204030204" pitchFamily="49" charset="0"/>
                <a:ea typeface="Segoe UI Semibold" charset="0"/>
                <a:cs typeface="Segoe UI Semibold" charset="0"/>
              </a:defRPr>
            </a:lvl1pPr>
            <a:lvl2pPr marL="0" indent="0" algn="l" defTabSz="914132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Pct val="110000"/>
              <a:buFont typeface="Arial" charset="0"/>
              <a:buNone/>
              <a:defRPr lang="en-US" sz="2000" b="0" i="0" kern="1200" dirty="0" smtClean="0">
                <a:solidFill>
                  <a:schemeClr val="tx1"/>
                </a:solidFill>
                <a:effectLst/>
                <a:latin typeface="Segoe UI" charset="0"/>
                <a:ea typeface="Segoe UI" charset="0"/>
                <a:cs typeface="Segoe UI" charset="0"/>
              </a:defRPr>
            </a:lvl2pPr>
            <a:lvl3pPr marL="288925" indent="-222250" algn="l" defTabSz="914132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SzPct val="120000"/>
              <a:buFont typeface="Arial" charset="0"/>
              <a:buChar char="•"/>
              <a:defRPr lang="en-US" sz="2000" b="0" i="0" kern="1200" dirty="0" smtClean="0">
                <a:solidFill>
                  <a:schemeClr val="tx1"/>
                </a:solidFill>
                <a:effectLst/>
                <a:latin typeface="Segoe UI" charset="0"/>
                <a:ea typeface="Segoe UI" charset="0"/>
                <a:cs typeface="Segoe UI" charset="0"/>
              </a:defRPr>
            </a:lvl3pPr>
            <a:lvl4pPr marL="631825" indent="-182880" algn="l" defTabSz="914132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ClrTx/>
              <a:buFont typeface="Arial" charset="0"/>
              <a:buChar char="•"/>
              <a:tabLst/>
              <a:defRPr lang="en-US" sz="1800" b="0" i="0" kern="1200" dirty="0" smtClean="0">
                <a:solidFill>
                  <a:schemeClr val="tx1"/>
                </a:solidFill>
                <a:effectLst/>
                <a:latin typeface="Segoe UI" charset="0"/>
                <a:ea typeface="Segoe UI" charset="0"/>
                <a:cs typeface="Segoe UI" charset="0"/>
              </a:defRPr>
            </a:lvl4pPr>
            <a:lvl5pPr marL="1162685" indent="-194310" algn="l" defTabSz="914132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/>
              </a:buClr>
              <a:buFont typeface="Arial"/>
              <a:buChar char="•"/>
              <a:defRPr lang="en-US" sz="1600" b="0" i="0" kern="1200" dirty="0">
                <a:solidFill>
                  <a:schemeClr val="tx1"/>
                </a:solidFill>
                <a:effectLst/>
                <a:latin typeface="Segoe UI" charset="0"/>
                <a:ea typeface="Segoe UI" charset="0"/>
                <a:cs typeface="Segoe UI" charset="0"/>
              </a:defRPr>
            </a:lvl5pPr>
            <a:lvl6pPr marL="1873781" indent="-228533" algn="l" defTabSz="914132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26" indent="-228533" algn="l" defTabSz="9141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92" indent="-228533" algn="l" defTabSz="9141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57" indent="-228533" algn="l" defTabSz="9141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132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rgbClr val="E9E9E9"/>
              </a:buClr>
              <a:buSzPct val="120000"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cs typeface="Segoe UI Semibold" charset="0"/>
            </a:endParaRPr>
          </a:p>
        </p:txBody>
      </p:sp>
      <p:sp>
        <p:nvSpPr>
          <p:cNvPr id="9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3EC8DAD9-3274-7DD3-8458-A6CF6E3661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9438" y="1083733"/>
            <a:ext cx="11020425" cy="4885267"/>
          </a:xfrm>
        </p:spPr>
        <p:txBody>
          <a:bodyPr/>
          <a:lstStyle>
            <a:lvl1pPr marL="0" indent="0">
              <a:buNone/>
              <a:tabLst/>
              <a:defRPr sz="1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6236589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2" orient="horz" pos="438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right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316165A-5926-4F59-B348-996936FBB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5205984" y="0"/>
            <a:ext cx="6986016" cy="68580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FD107E2-140D-CB86-9FA1-B9481E49E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4042761" cy="984885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277F5E94-C055-4558-A211-EF7933FCA8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594155"/>
            <a:ext cx="404276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265176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4" descr="This layout should only be used for developer code. The font used is a monospace font which is ideal for showing code.">
            <a:extLst>
              <a:ext uri="{FF2B5EF4-FFF2-40B4-BE49-F238E27FC236}">
                <a16:creationId xmlns:a16="http://schemas.microsoft.com/office/drawing/2014/main" id="{A89B3FAE-417F-41EF-9D05-0D6CAF8EC7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00725" y="582613"/>
            <a:ext cx="5799138" cy="5692775"/>
          </a:xfrm>
        </p:spPr>
        <p:txBody>
          <a:bodyPr/>
          <a:lstStyle>
            <a:lvl1pPr marL="0" indent="0">
              <a:buNone/>
              <a:tabLst/>
              <a:defRPr sz="1400">
                <a:solidFill>
                  <a:srgbClr val="2F2F2F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49" indent="0">
              <a:buNone/>
              <a:defRPr sz="23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32" indent="0">
              <a:buNone/>
              <a:defRPr sz="19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319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682" indent="0">
              <a:buNone/>
              <a:defRPr sz="1799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or paste code</a:t>
            </a:r>
          </a:p>
        </p:txBody>
      </p:sp>
    </p:spTree>
    <p:extLst>
      <p:ext uri="{BB962C8B-B14F-4D97-AF65-F5344CB8AC3E}">
        <p14:creationId xmlns:p14="http://schemas.microsoft.com/office/powerpoint/2010/main" val="41702190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445">
          <p15:clr>
            <a:srgbClr val="5ACBF0"/>
          </p15:clr>
        </p15:guide>
        <p15:guide id="4" orient="horz" pos="843">
          <p15:clr>
            <a:srgbClr val="5ACBF0"/>
          </p15:clr>
        </p15:guide>
        <p15:guide id="7" pos="3283">
          <p15:clr>
            <a:srgbClr val="5ACBF0"/>
          </p15:clr>
        </p15:guide>
        <p15:guide id="8" pos="3654">
          <p15:clr>
            <a:srgbClr val="5ACBF0"/>
          </p15:clr>
        </p15:guide>
        <p15:guide id="9" pos="2916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urces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05B49E74-D3F8-9BC9-0A3F-F524E6C5A4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591056"/>
            <a:ext cx="8193024" cy="5416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  <a:latin typeface="+mj-lt"/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F055FC1-EF87-C5EC-9545-B346C73AC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86389" y="2081710"/>
            <a:ext cx="8193024" cy="113261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5EBA1527-2F4C-29A6-6A08-4FBA5CAE4E7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86389" y="3587124"/>
            <a:ext cx="8193024" cy="54168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  <a:latin typeface="+mj-lt"/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B81DC28-90DC-14C9-6ED7-101D16E58FA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86389" y="4077778"/>
            <a:ext cx="8193024" cy="113261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9644646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28" orient="horz" pos="4320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with Logo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S logo gray - EMF">
            <a:extLst>
              <a:ext uri="{FF2B5EF4-FFF2-40B4-BE49-F238E27FC236}">
                <a16:creationId xmlns:a16="http://schemas.microsoft.com/office/drawing/2014/main" id="{34855668-1A0A-E5EE-1D0F-97B30351BA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072CE3E-C99E-C188-A13F-A0815FF09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-612577"/>
            <a:ext cx="8193024" cy="307777"/>
          </a:xfrm>
        </p:spPr>
        <p:txBody>
          <a:bodyPr/>
          <a:lstStyle>
            <a:lvl1pPr>
              <a:defRPr sz="2000" b="0" i="0">
                <a:solidFill>
                  <a:srgbClr val="001F2D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Final slide with logo</a:t>
            </a:r>
          </a:p>
        </p:txBody>
      </p:sp>
    </p:spTree>
    <p:extLst>
      <p:ext uri="{BB962C8B-B14F-4D97-AF65-F5344CB8AC3E}">
        <p14:creationId xmlns:p14="http://schemas.microsoft.com/office/powerpoint/2010/main" val="1034455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er-BIo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AA94852-62BE-D975-5820-B3227B110B53}"/>
              </a:ext>
            </a:extLst>
          </p:cNvPr>
          <p:cNvSpPr/>
          <p:nvPr userDrawn="1"/>
        </p:nvSpPr>
        <p:spPr bwMode="auto">
          <a:xfrm>
            <a:off x="1" y="0"/>
            <a:ext cx="7036066" cy="6858000"/>
          </a:xfrm>
          <a:prstGeom prst="rect">
            <a:avLst/>
          </a:prstGeom>
          <a:solidFill>
            <a:srgbClr val="F4F3F5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5749038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63B5AFD-1A0C-9C6A-B579-7F4B791823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ltGray">
          <a:xfrm>
            <a:off x="7554590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8B296A1-E2FF-6AD0-056E-6FFA0EA08B6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 bwMode="ltGray">
          <a:xfrm>
            <a:off x="10568728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58F4ACC-A223-94FA-AF57-8B62501B059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ltGray">
          <a:xfrm>
            <a:off x="9061659" y="3833734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88133D48-744E-F029-079E-2E16C2809895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 bwMode="ltGray">
          <a:xfrm>
            <a:off x="7554590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709D3DDE-EAFB-B57D-9147-8827F7743E1A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 bwMode="ltGray">
          <a:xfrm>
            <a:off x="10568728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FDB12BE-8B16-4DC3-C014-945C54E8CD7D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 bwMode="ltGray">
          <a:xfrm>
            <a:off x="9061659" y="5199190"/>
            <a:ext cx="1069848" cy="1069848"/>
          </a:xfrm>
          <a:prstGeom prst="rect">
            <a:avLst/>
          </a:prstGeom>
          <a:solidFill>
            <a:srgbClr val="F4F4F7"/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9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0375802-7BB3-7A20-1210-E5FEEE1A56F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 bwMode="ltGray">
          <a:xfrm>
            <a:off x="8165231" y="457200"/>
            <a:ext cx="2849035" cy="2874212"/>
          </a:xfrm>
          <a:prstGeom prst="roundRect">
            <a:avLst>
              <a:gd name="adj" fmla="val 21738"/>
            </a:avLst>
          </a:prstGeom>
          <a:blipFill>
            <a:blip r:embed="rId2"/>
            <a:stretch>
              <a:fillRect/>
            </a:stretch>
          </a:blipFill>
          <a:effectLst>
            <a:outerShdw blurRad="314198" dist="111760" dir="8040000" algn="ctr" rotWithShape="0">
              <a:schemeClr val="tx1">
                <a:alpha val="22000"/>
              </a:schemeClr>
            </a:outerShdw>
          </a:effectLst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64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add your picture here</a:t>
            </a:r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FEE9CA35-7E2C-1B90-FD18-D2DBFD0DA24A}"/>
              </a:ext>
            </a:extLst>
          </p:cNvPr>
          <p:cNvSpPr txBox="1">
            <a:spLocks/>
          </p:cNvSpPr>
          <p:nvPr userDrawn="1"/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8826002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slide_with Logo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S logo gray - EMF">
            <a:extLst>
              <a:ext uri="{FF2B5EF4-FFF2-40B4-BE49-F238E27FC236}">
                <a16:creationId xmlns:a16="http://schemas.microsoft.com/office/drawing/2014/main" id="{34855668-1A0A-E5EE-1D0F-97B30351BA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072CE3E-C99E-C188-A13F-A0815FF096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-616043"/>
            <a:ext cx="8193024" cy="307777"/>
          </a:xfrm>
        </p:spPr>
        <p:txBody>
          <a:bodyPr/>
          <a:lstStyle>
            <a:lvl1pPr>
              <a:defRPr sz="2000" b="0" i="0">
                <a:solidFill>
                  <a:srgbClr val="001F2D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Final slide with logo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D9E8228-6949-BCF9-F825-22D65A43DBC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2080227"/>
            <a:ext cx="3361943" cy="553998"/>
          </a:xfrm>
          <a:noFill/>
        </p:spPr>
        <p:txBody>
          <a:bodyPr wrap="square" lIns="0" tIns="0" rIns="0" bIns="0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Thank you.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CDD9B65-7B9C-E803-654B-692D90202D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5640" y="2276475"/>
            <a:ext cx="7114222" cy="1689099"/>
          </a:xfrm>
        </p:spPr>
        <p:txBody>
          <a:bodyPr/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0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n-lt"/>
                <a:ea typeface="+mn-ea"/>
                <a:cs typeface="Segoe UI" panose="020B0502040204020203" pitchFamily="34" charset="0"/>
              </a:defRPr>
            </a:lvl1pPr>
            <a:lvl2pPr marL="155448" indent="0">
              <a:buNone/>
              <a:defRPr lang="en-US" sz="2000" b="0" kern="1200" cap="none" spc="-5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n-lt"/>
                <a:ea typeface="+mn-ea"/>
                <a:cs typeface="Segoe UI" panose="020B0502040204020203" pitchFamily="34" charset="0"/>
              </a:defRPr>
            </a:lvl2pPr>
            <a:lvl3pPr marL="265176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60465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159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page_Big headline_Learn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361096-DA6C-ED52-FA05-5031C6CAB2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2E59AFC-909D-1098-D672-A384B9746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081" y="2448062"/>
            <a:ext cx="10430257" cy="1015663"/>
          </a:xfrm>
        </p:spPr>
        <p:txBody>
          <a:bodyPr anchor="b" anchorCtr="0"/>
          <a:lstStyle>
            <a:lvl1pPr>
              <a:defRPr sz="6600" spc="-100" baseline="0">
                <a:latin typeface="+mn-lt"/>
              </a:defRPr>
            </a:lvl1pPr>
          </a:lstStyle>
          <a:p>
            <a:r>
              <a:rPr lang="en-US" dirty="0"/>
              <a:t>Big headline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EAE3F76B-93DD-2A11-C7C5-3051EECE97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278313"/>
            <a:ext cx="4712686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477A8E4-EDF0-DDB3-8098-28D44E2342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46410" y="4278313"/>
            <a:ext cx="3765954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2">
            <a:extLst>
              <a:ext uri="{FF2B5EF4-FFF2-40B4-BE49-F238E27FC236}">
                <a16:creationId xmlns:a16="http://schemas.microsoft.com/office/drawing/2014/main" id="{89CAA6EA-34FD-6A61-2DD4-EAAB33642A7B}"/>
              </a:ext>
            </a:extLst>
          </p:cNvPr>
          <p:cNvSpPr txBox="1">
            <a:spLocks/>
          </p:cNvSpPr>
          <p:nvPr userDrawn="1"/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62240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68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36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4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_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3474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05B49E74-D3F8-9BC9-0A3F-F524E6C5A41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591056"/>
            <a:ext cx="11013474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48584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28" orient="horz" pos="4320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585216"/>
            <a:ext cx="11011601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CA4E92E8-A50E-5AB4-8891-983AC58DB6A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4199" y="1386766"/>
            <a:ext cx="11011601" cy="338554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5479383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-column_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585216"/>
            <a:ext cx="11011601" cy="492443"/>
          </a:xfrm>
        </p:spPr>
        <p:txBody>
          <a:bodyPr/>
          <a:lstStyle>
            <a:lvl1pPr>
              <a:defRPr sz="32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A790AA64-2857-089A-38D7-2F214254E96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4200" y="1594155"/>
            <a:ext cx="5364224" cy="338554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55AAAF14-6312-27D6-344A-FC49DD3F11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085764"/>
            <a:ext cx="5361973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038245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28" orient="horz" pos="4320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585216"/>
            <a:ext cx="10430257" cy="49244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591056"/>
            <a:ext cx="10426700" cy="7263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A066C27D-9E85-728F-F255-3A731EC66D25}"/>
              </a:ext>
            </a:extLst>
          </p:cNvPr>
          <p:cNvGrpSpPr/>
          <p:nvPr userDrawn="1"/>
        </p:nvGrpSpPr>
        <p:grpSpPr>
          <a:xfrm rot="5400000">
            <a:off x="10666449" y="3959962"/>
            <a:ext cx="4597400" cy="1248872"/>
            <a:chOff x="2983209" y="3959962"/>
            <a:chExt cx="4597400" cy="1248872"/>
          </a:xfrm>
        </p:grpSpPr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D46592D0-C1CD-74A0-2C7F-3337241D77DB}"/>
                </a:ext>
              </a:extLst>
            </p:cNvPr>
            <p:cNvGrpSpPr/>
            <p:nvPr userDrawn="1"/>
          </p:nvGrpSpPr>
          <p:grpSpPr>
            <a:xfrm>
              <a:off x="4130985" y="4976997"/>
              <a:ext cx="1122349" cy="231837"/>
              <a:chOff x="4135734" y="4976997"/>
              <a:chExt cx="1120775" cy="231837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F91CEFFA-747B-15D9-6F1F-08C1FB0DC7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35734" y="4976997"/>
                <a:ext cx="1120775" cy="231837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F5FF078E-F971-F049-5B6C-211FC500886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35734" y="4976997"/>
                <a:ext cx="1120775" cy="231837"/>
              </a:xfrm>
              <a:prstGeom prst="rect">
                <a:avLst/>
              </a:prstGeom>
              <a:noFill/>
              <a:ln w="1588" cap="flat">
                <a:solidFill>
                  <a:srgbClr val="BFBFB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88C14EA5-9927-8FE5-49F3-BE053411837B}"/>
                </a:ext>
              </a:extLst>
            </p:cNvPr>
            <p:cNvGrpSpPr/>
            <p:nvPr userDrawn="1"/>
          </p:nvGrpSpPr>
          <p:grpSpPr>
            <a:xfrm>
              <a:off x="2989559" y="4976997"/>
              <a:ext cx="1122349" cy="231837"/>
              <a:chOff x="2989559" y="4976997"/>
              <a:chExt cx="1120775" cy="231837"/>
            </a:xfrm>
          </p:grpSpPr>
          <p:sp>
            <p:nvSpPr>
              <p:cNvPr id="68" name="Rectangle 62">
                <a:extLst>
                  <a:ext uri="{FF2B5EF4-FFF2-40B4-BE49-F238E27FC236}">
                    <a16:creationId xmlns:a16="http://schemas.microsoft.com/office/drawing/2014/main" id="{49F83C97-7FC0-CE8B-F534-3CC32978B0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9559" y="4976997"/>
                <a:ext cx="1120775" cy="231837"/>
              </a:xfrm>
              <a:prstGeom prst="rect">
                <a:avLst/>
              </a:prstGeom>
              <a:solidFill>
                <a:srgbClr val="F4F3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Rectangle 63">
                <a:extLst>
                  <a:ext uri="{FF2B5EF4-FFF2-40B4-BE49-F238E27FC236}">
                    <a16:creationId xmlns:a16="http://schemas.microsoft.com/office/drawing/2014/main" id="{78E83E2F-0F4E-6A6F-EE19-272FC88EAB1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2989559" y="4976997"/>
                <a:ext cx="1120775" cy="231837"/>
              </a:xfrm>
              <a:prstGeom prst="rect">
                <a:avLst/>
              </a:prstGeom>
              <a:noFill/>
              <a:ln w="1588" cap="flat">
                <a:solidFill>
                  <a:srgbClr val="BFBFB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75" name="Rectangle 69">
              <a:extLst>
                <a:ext uri="{FF2B5EF4-FFF2-40B4-BE49-F238E27FC236}">
                  <a16:creationId xmlns:a16="http://schemas.microsoft.com/office/drawing/2014/main" id="{A174F70B-619A-757B-59BD-43117F92D6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4129" y="4724853"/>
              <a:ext cx="1122349" cy="231837"/>
            </a:xfrm>
            <a:prstGeom prst="rect">
              <a:avLst/>
            </a:prstGeom>
            <a:solidFill>
              <a:srgbClr val="2A4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Rectangle 89">
              <a:extLst>
                <a:ext uri="{FF2B5EF4-FFF2-40B4-BE49-F238E27FC236}">
                  <a16:creationId xmlns:a16="http://schemas.microsoft.com/office/drawing/2014/main" id="{21B60493-3B49-BCF6-0390-7956AC41AE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2703" y="4724853"/>
              <a:ext cx="1122349" cy="231837"/>
            </a:xfrm>
            <a:prstGeom prst="rect">
              <a:avLst/>
            </a:prstGeom>
            <a:solidFill>
              <a:srgbClr val="7025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C0652BC-3B51-F453-BE75-C357C36667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0985" y="4724853"/>
              <a:ext cx="1122349" cy="231837"/>
            </a:xfrm>
            <a:prstGeom prst="rect">
              <a:avLst/>
            </a:prstGeom>
            <a:solidFill>
              <a:srgbClr val="7326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54">
              <a:extLst>
                <a:ext uri="{FF2B5EF4-FFF2-40B4-BE49-F238E27FC236}">
                  <a16:creationId xmlns:a16="http://schemas.microsoft.com/office/drawing/2014/main" id="{71861493-157F-15D0-0E4D-F0C5B0547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9559" y="4724853"/>
              <a:ext cx="1122349" cy="231837"/>
            </a:xfrm>
            <a:prstGeom prst="rect">
              <a:avLst/>
            </a:prstGeom>
            <a:solidFill>
              <a:srgbClr val="7339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026A31-A3BD-9111-4B93-2D98FA1FA6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0985" y="4479479"/>
              <a:ext cx="1122349" cy="231837"/>
            </a:xfrm>
            <a:prstGeom prst="rect">
              <a:avLst/>
            </a:prstGeom>
            <a:solidFill>
              <a:srgbClr val="F436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Rectangle 50">
              <a:extLst>
                <a:ext uri="{FF2B5EF4-FFF2-40B4-BE49-F238E27FC236}">
                  <a16:creationId xmlns:a16="http://schemas.microsoft.com/office/drawing/2014/main" id="{2482639C-6DA9-6072-B023-A0B3231990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9559" y="4479479"/>
              <a:ext cx="1122349" cy="231837"/>
            </a:xfrm>
            <a:prstGeom prst="rect">
              <a:avLst/>
            </a:prstGeom>
            <a:solidFill>
              <a:srgbClr val="FF5C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Rectangle 65">
              <a:extLst>
                <a:ext uri="{FF2B5EF4-FFF2-40B4-BE49-F238E27FC236}">
                  <a16:creationId xmlns:a16="http://schemas.microsoft.com/office/drawing/2014/main" id="{4E6D1934-44C4-DE10-FEF5-98A7D62D17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4129" y="4479479"/>
              <a:ext cx="1122349" cy="231837"/>
            </a:xfrm>
            <a:prstGeom prst="rect">
              <a:avLst/>
            </a:prstGeom>
            <a:solidFill>
              <a:srgbClr val="0078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Rectangle 86">
              <a:extLst>
                <a:ext uri="{FF2B5EF4-FFF2-40B4-BE49-F238E27FC236}">
                  <a16:creationId xmlns:a16="http://schemas.microsoft.com/office/drawing/2014/main" id="{4978831E-F211-2FDD-D3E9-F0DAB7B13A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2703" y="4479479"/>
              <a:ext cx="1122349" cy="231837"/>
            </a:xfrm>
            <a:prstGeom prst="rect">
              <a:avLst/>
            </a:prstGeom>
            <a:solidFill>
              <a:srgbClr val="C73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80715EE-428F-E0CF-1D68-C2DE1BD375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30985" y="4235797"/>
              <a:ext cx="1122349" cy="231837"/>
            </a:xfrm>
            <a:prstGeom prst="rect">
              <a:avLst/>
            </a:prstGeom>
            <a:solidFill>
              <a:srgbClr val="FFB3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Rectangle 58">
              <a:extLst>
                <a:ext uri="{FF2B5EF4-FFF2-40B4-BE49-F238E27FC236}">
                  <a16:creationId xmlns:a16="http://schemas.microsoft.com/office/drawing/2014/main" id="{C39CC427-FB3C-D2FE-003B-943C483B61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9559" y="4235797"/>
              <a:ext cx="1122349" cy="231837"/>
            </a:xfrm>
            <a:prstGeom prst="rect">
              <a:avLst/>
            </a:prstGeom>
            <a:solidFill>
              <a:srgbClr val="FFA3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Rectangle 73">
              <a:extLst>
                <a:ext uri="{FF2B5EF4-FFF2-40B4-BE49-F238E27FC236}">
                  <a16:creationId xmlns:a16="http://schemas.microsoft.com/office/drawing/2014/main" id="{F3144CCC-4AD3-B1CD-BCE7-C1FAA5A50B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4129" y="4235797"/>
              <a:ext cx="1122349" cy="231837"/>
            </a:xfrm>
            <a:prstGeom prst="rect">
              <a:avLst/>
            </a:prstGeom>
            <a:solidFill>
              <a:srgbClr val="8DC8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Rectangle 93">
              <a:extLst>
                <a:ext uri="{FF2B5EF4-FFF2-40B4-BE49-F238E27FC236}">
                  <a16:creationId xmlns:a16="http://schemas.microsoft.com/office/drawing/2014/main" id="{77ABFAA8-52C9-1BB4-FA13-DDB01E804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2703" y="4235797"/>
              <a:ext cx="1122349" cy="231837"/>
            </a:xfrm>
            <a:prstGeom prst="rect">
              <a:avLst/>
            </a:prstGeom>
            <a:solidFill>
              <a:srgbClr val="CD9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AutoShape 3">
              <a:extLst>
                <a:ext uri="{FF2B5EF4-FFF2-40B4-BE49-F238E27FC236}">
                  <a16:creationId xmlns:a16="http://schemas.microsoft.com/office/drawing/2014/main" id="{7137B142-8F3E-888F-77BD-B3E785F3AC91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983209" y="3959962"/>
              <a:ext cx="4597400" cy="12471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62AC6996-0BBA-C1F2-BEEF-A233569FAD65}"/>
                </a:ext>
              </a:extLst>
            </p:cNvPr>
            <p:cNvGrpSpPr/>
            <p:nvPr userDrawn="1"/>
          </p:nvGrpSpPr>
          <p:grpSpPr>
            <a:xfrm>
              <a:off x="4161941" y="4724853"/>
              <a:ext cx="208390" cy="208938"/>
              <a:chOff x="4150022" y="4707931"/>
              <a:chExt cx="208390" cy="208938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592392A-18BB-F649-4618-76E95541561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70793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B3BB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FFB3BB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365ABF78-0E45-DAD9-5676-2EC9DD3CD29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253209" y="470793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68310E1A-F13F-7183-49F9-75ECFB43696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839925"/>
                <a:ext cx="208390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73262F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CC9F93BD-8E78-4AF6-CBF6-40F69BE0EC42}"/>
                </a:ext>
              </a:extLst>
            </p:cNvPr>
            <p:cNvGrpSpPr/>
            <p:nvPr userDrawn="1"/>
          </p:nvGrpSpPr>
          <p:grpSpPr>
            <a:xfrm>
              <a:off x="4161941" y="4235797"/>
              <a:ext cx="209994" cy="207246"/>
              <a:chOff x="4150022" y="4220567"/>
              <a:chExt cx="209994" cy="207246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889CC2DF-20EF-2163-86E0-DEC66DA62FB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220567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73262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73262F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1E420085-C71E-ECCF-AF31-48FA8297D0D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253209" y="4220567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C7D4161B-14DB-3C6F-49FA-0E641FA97E10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350869"/>
                <a:ext cx="209994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FFB3BB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FF982A3D-0487-1A0D-A037-144D9914DC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161941" y="4998428"/>
              <a:ext cx="192360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FFFFFF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94DC77AE-A152-25B2-6C03-68D92DF002A1}"/>
                </a:ext>
              </a:extLst>
            </p:cNvPr>
            <p:cNvGrpSpPr/>
            <p:nvPr userDrawn="1"/>
          </p:nvGrpSpPr>
          <p:grpSpPr>
            <a:xfrm>
              <a:off x="3020515" y="4479479"/>
              <a:ext cx="209994" cy="208939"/>
              <a:chOff x="3003847" y="4465941"/>
              <a:chExt cx="209994" cy="208939"/>
            </a:xfrm>
          </p:grpSpPr>
          <p:sp>
            <p:nvSpPr>
              <p:cNvPr id="57" name="Rectangle 51">
                <a:extLst>
                  <a:ext uri="{FF2B5EF4-FFF2-40B4-BE49-F238E27FC236}">
                    <a16:creationId xmlns:a16="http://schemas.microsoft.com/office/drawing/2014/main" id="{895F5902-BFBD-125B-3FEB-4CBC9AC0F8D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3847" y="446594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8" name="Rectangle 52">
                <a:extLst>
                  <a:ext uri="{FF2B5EF4-FFF2-40B4-BE49-F238E27FC236}">
                    <a16:creationId xmlns:a16="http://schemas.microsoft.com/office/drawing/2014/main" id="{103F56FC-3C85-D11C-15B5-5B86752DF54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108622" y="446594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59" name="Rectangle 53">
                <a:extLst>
                  <a:ext uri="{FF2B5EF4-FFF2-40B4-BE49-F238E27FC236}">
                    <a16:creationId xmlns:a16="http://schemas.microsoft.com/office/drawing/2014/main" id="{1326CD1E-7B9A-8A72-C172-F4E85177A8B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3847" y="4597936"/>
                <a:ext cx="209994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effectLst/>
                    <a:latin typeface="Segoe UI" panose="020B0502040204020203" pitchFamily="34" charset="0"/>
                  </a:rPr>
                  <a:t>FF5C39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4CA32E28-13DC-C098-2609-0F749347B3A0}"/>
                </a:ext>
              </a:extLst>
            </p:cNvPr>
            <p:cNvGrpSpPr/>
            <p:nvPr userDrawn="1"/>
          </p:nvGrpSpPr>
          <p:grpSpPr>
            <a:xfrm>
              <a:off x="3020515" y="4724853"/>
              <a:ext cx="221214" cy="208938"/>
              <a:chOff x="3003847" y="4707931"/>
              <a:chExt cx="221214" cy="208938"/>
            </a:xfrm>
          </p:grpSpPr>
          <p:sp>
            <p:nvSpPr>
              <p:cNvPr id="61" name="Rectangle 55">
                <a:extLst>
                  <a:ext uri="{FF2B5EF4-FFF2-40B4-BE49-F238E27FC236}">
                    <a16:creationId xmlns:a16="http://schemas.microsoft.com/office/drawing/2014/main" id="{A098F3E4-C71B-9115-28EA-8418062C23D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3847" y="470793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A38B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FFA38B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2" name="Rectangle 56">
                <a:extLst>
                  <a:ext uri="{FF2B5EF4-FFF2-40B4-BE49-F238E27FC236}">
                    <a16:creationId xmlns:a16="http://schemas.microsoft.com/office/drawing/2014/main" id="{A144836B-B6FD-EC56-A2FF-32C97598B07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108622" y="470793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63" name="Rectangle 57">
                <a:extLst>
                  <a:ext uri="{FF2B5EF4-FFF2-40B4-BE49-F238E27FC236}">
                    <a16:creationId xmlns:a16="http://schemas.microsoft.com/office/drawing/2014/main" id="{B4B4A50A-B0AB-3249-578C-C74260F52234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3847" y="4839925"/>
                <a:ext cx="221214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73391D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16F9D676-15C5-A3E3-4D1C-EFE6430F4CE0}"/>
                </a:ext>
              </a:extLst>
            </p:cNvPr>
            <p:cNvGrpSpPr/>
            <p:nvPr userDrawn="1"/>
          </p:nvGrpSpPr>
          <p:grpSpPr>
            <a:xfrm>
              <a:off x="3020515" y="4235797"/>
              <a:ext cx="213200" cy="207246"/>
              <a:chOff x="3003847" y="4220567"/>
              <a:chExt cx="213200" cy="207246"/>
            </a:xfrm>
          </p:grpSpPr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D674A0B8-6B78-ECA6-EC9D-4CE7A3185FEF}"/>
                  </a:ext>
                </a:extLst>
              </p:cNvPr>
              <p:cNvGrpSpPr/>
              <p:nvPr userDrawn="1"/>
            </p:nvGrpSpPr>
            <p:grpSpPr>
              <a:xfrm>
                <a:off x="3003847" y="4220567"/>
                <a:ext cx="200955" cy="153888"/>
                <a:chOff x="3003847" y="4220567"/>
                <a:chExt cx="200955" cy="153888"/>
              </a:xfrm>
            </p:grpSpPr>
            <p:sp>
              <p:nvSpPr>
                <p:cNvPr id="65" name="Rectangle 59">
                  <a:extLst>
                    <a:ext uri="{FF2B5EF4-FFF2-40B4-BE49-F238E27FC236}">
                      <a16:creationId xmlns:a16="http://schemas.microsoft.com/office/drawing/2014/main" id="{A07F7F4E-CE01-4B75-1EB8-848F1A98AAC3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3003847" y="4220567"/>
                  <a:ext cx="96180" cy="1538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none" lIns="0" tIns="0" rIns="0" bIns="0" numCol="1" anchor="ctr" anchorCtr="0" compatLnSpc="1">
                  <a:prstTxWarp prst="textNoShape">
                    <a:avLst/>
                  </a:prstTxWarp>
                  <a:spAutoFit/>
                </a:bodyPr>
                <a:lstStyle>
                  <a:lvl1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altLang="en-US" sz="1000" b="1" i="0" u="none" strike="noStrike" cap="none" normalizeH="0" baseline="0" dirty="0">
                      <a:ln>
                        <a:noFill/>
                      </a:ln>
                      <a:solidFill>
                        <a:srgbClr val="73391D"/>
                      </a:solidFill>
                      <a:effectLst/>
                      <a:latin typeface="Segoe UI Black" panose="020B0A02040204020203" pitchFamily="34" charset="0"/>
                    </a:rPr>
                    <a:t>A</a:t>
                  </a:r>
                  <a:endPara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rgbClr val="73391D"/>
                    </a:solidFill>
                    <a:effectLst/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66" name="Rectangle 60">
                  <a:extLst>
                    <a:ext uri="{FF2B5EF4-FFF2-40B4-BE49-F238E27FC236}">
                      <a16:creationId xmlns:a16="http://schemas.microsoft.com/office/drawing/2014/main" id="{E90485C9-55AD-E0C2-34CA-66E40F03B73B}"/>
                    </a:ext>
                  </a:extLst>
                </p:cNvPr>
                <p:cNvSpPr>
                  <a:spLocks noChangeArrowheads="1"/>
                </p:cNvSpPr>
                <p:nvPr userDrawn="1"/>
              </p:nvSpPr>
              <p:spPr bwMode="auto">
                <a:xfrm>
                  <a:off x="3108622" y="4220567"/>
                  <a:ext cx="96180" cy="15388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none" lIns="0" tIns="0" rIns="0" bIns="0" numCol="1" anchor="ctr" anchorCtr="0" compatLnSpc="1">
                  <a:prstTxWarp prst="textNoShape">
                    <a:avLst/>
                  </a:prstTxWarp>
                  <a:spAutoFit/>
                </a:bodyPr>
                <a:lstStyle>
                  <a:lvl1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marL="0" marR="0" lvl="0" indent="0" algn="ctr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altLang="en-US" sz="1000" b="1" i="0" u="none" strike="noStrike" cap="none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latin typeface="Segoe UI Black" panose="020B0A02040204020203" pitchFamily="34" charset="0"/>
                    </a:rPr>
                    <a:t>A</a:t>
                  </a:r>
                  <a:endParaRPr kumimoji="0" lang="en-US" altLang="en-US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endParaRPr>
                </a:p>
              </p:txBody>
            </p:sp>
          </p:grpSp>
          <p:sp>
            <p:nvSpPr>
              <p:cNvPr id="67" name="Rectangle 61">
                <a:extLst>
                  <a:ext uri="{FF2B5EF4-FFF2-40B4-BE49-F238E27FC236}">
                    <a16:creationId xmlns:a16="http://schemas.microsoft.com/office/drawing/2014/main" id="{A37954AB-F66D-09B1-C2BD-5ACDC4C114A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3847" y="4350869"/>
                <a:ext cx="213200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FFA38B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sp>
          <p:nvSpPr>
            <p:cNvPr id="70" name="Rectangle 64">
              <a:extLst>
                <a:ext uri="{FF2B5EF4-FFF2-40B4-BE49-F238E27FC236}">
                  <a16:creationId xmlns:a16="http://schemas.microsoft.com/office/drawing/2014/main" id="{E6BD7DAA-1203-86EB-90AF-4CB405BBBF1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020515" y="4998428"/>
              <a:ext cx="201978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Segoe UI" panose="020B0502040204020203" pitchFamily="34" charset="0"/>
                </a:rPr>
                <a:t>F4F3F5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B78A64DE-6215-4C7D-CB69-916710B74D83}"/>
                </a:ext>
              </a:extLst>
            </p:cNvPr>
            <p:cNvGrpSpPr/>
            <p:nvPr userDrawn="1"/>
          </p:nvGrpSpPr>
          <p:grpSpPr>
            <a:xfrm>
              <a:off x="6455085" y="4479479"/>
              <a:ext cx="221214" cy="208939"/>
              <a:chOff x="6440784" y="4467633"/>
              <a:chExt cx="221214" cy="208939"/>
            </a:xfrm>
          </p:grpSpPr>
          <p:sp>
            <p:nvSpPr>
              <p:cNvPr id="72" name="Rectangle 66">
                <a:extLst>
                  <a:ext uri="{FF2B5EF4-FFF2-40B4-BE49-F238E27FC236}">
                    <a16:creationId xmlns:a16="http://schemas.microsoft.com/office/drawing/2014/main" id="{3C25E052-E70A-9985-665A-7BF72068FAC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467633"/>
                <a:ext cx="86562" cy="1384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3" name="Rectangle 67">
                <a:extLst>
                  <a:ext uri="{FF2B5EF4-FFF2-40B4-BE49-F238E27FC236}">
                    <a16:creationId xmlns:a16="http://schemas.microsoft.com/office/drawing/2014/main" id="{26866EA9-D870-8B6F-E09C-4BF7BC3AEE5D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545559" y="4467633"/>
                <a:ext cx="86562" cy="1384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9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4" name="Rectangle 68">
                <a:extLst>
                  <a:ext uri="{FF2B5EF4-FFF2-40B4-BE49-F238E27FC236}">
                    <a16:creationId xmlns:a16="http://schemas.microsoft.com/office/drawing/2014/main" id="{A1A5AC1F-B80A-3740-4DB5-2A2903E1FB9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599628"/>
                <a:ext cx="221214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Segoe UI" panose="020B0502040204020203" pitchFamily="34" charset="0"/>
                  </a:rPr>
                  <a:t>0078D4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D827A894-B698-2BCA-F167-5B781D78197E}"/>
                </a:ext>
              </a:extLst>
            </p:cNvPr>
            <p:cNvGrpSpPr/>
            <p:nvPr userDrawn="1"/>
          </p:nvGrpSpPr>
          <p:grpSpPr>
            <a:xfrm>
              <a:off x="6455085" y="4724853"/>
              <a:ext cx="214802" cy="208939"/>
              <a:chOff x="6440784" y="4709623"/>
              <a:chExt cx="214802" cy="208939"/>
            </a:xfrm>
          </p:grpSpPr>
          <p:sp>
            <p:nvSpPr>
              <p:cNvPr id="76" name="Rectangle 70">
                <a:extLst>
                  <a:ext uri="{FF2B5EF4-FFF2-40B4-BE49-F238E27FC236}">
                    <a16:creationId xmlns:a16="http://schemas.microsoft.com/office/drawing/2014/main" id="{E00F9C9C-33CE-9310-6C5E-B68438616172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70962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8DC8E8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8DC8E8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7" name="Rectangle 71">
                <a:extLst>
                  <a:ext uri="{FF2B5EF4-FFF2-40B4-BE49-F238E27FC236}">
                    <a16:creationId xmlns:a16="http://schemas.microsoft.com/office/drawing/2014/main" id="{C336D1AC-24F2-3D85-B4EA-6CEF1387CA2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545559" y="470962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78" name="Rectangle 72">
                <a:extLst>
                  <a:ext uri="{FF2B5EF4-FFF2-40B4-BE49-F238E27FC236}">
                    <a16:creationId xmlns:a16="http://schemas.microsoft.com/office/drawing/2014/main" id="{B487530C-87BB-6282-289D-CD211AE8C88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841618"/>
                <a:ext cx="214802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2A446F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C6B358CB-8244-C3C8-2F51-79969683929B}"/>
                </a:ext>
              </a:extLst>
            </p:cNvPr>
            <p:cNvGrpSpPr/>
            <p:nvPr userDrawn="1"/>
          </p:nvGrpSpPr>
          <p:grpSpPr>
            <a:xfrm>
              <a:off x="6455085" y="4235797"/>
              <a:ext cx="222818" cy="207246"/>
              <a:chOff x="6440784" y="4222259"/>
              <a:chExt cx="222818" cy="207246"/>
            </a:xfrm>
          </p:grpSpPr>
          <p:sp>
            <p:nvSpPr>
              <p:cNvPr id="80" name="Rectangle 74">
                <a:extLst>
                  <a:ext uri="{FF2B5EF4-FFF2-40B4-BE49-F238E27FC236}">
                    <a16:creationId xmlns:a16="http://schemas.microsoft.com/office/drawing/2014/main" id="{F8EEFBD4-BCC8-9B51-82E9-5FEE4E034CF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222259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2A446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2A446F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1" name="Rectangle 75">
                <a:extLst>
                  <a:ext uri="{FF2B5EF4-FFF2-40B4-BE49-F238E27FC236}">
                    <a16:creationId xmlns:a16="http://schemas.microsoft.com/office/drawing/2014/main" id="{5B380C53-82FA-1B4B-30BF-798A5B2F88F5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545559" y="4222259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2" name="Rectangle 76">
                <a:extLst>
                  <a:ext uri="{FF2B5EF4-FFF2-40B4-BE49-F238E27FC236}">
                    <a16:creationId xmlns:a16="http://schemas.microsoft.com/office/drawing/2014/main" id="{5220604C-6208-C2D5-0A1F-68306385E1FB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6440784" y="4352561"/>
                <a:ext cx="222818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8DC8E8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059EE6F8-A27B-1F22-044B-E55CC3E02DA7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5282703" y="3983653"/>
              <a:ext cx="2263775" cy="231837"/>
              <a:chOff x="5282703" y="3983653"/>
              <a:chExt cx="2263775" cy="231837"/>
            </a:xfrm>
          </p:grpSpPr>
          <p:sp>
            <p:nvSpPr>
              <p:cNvPr id="83" name="Rectangle 80">
                <a:extLst>
                  <a:ext uri="{FF2B5EF4-FFF2-40B4-BE49-F238E27FC236}">
                    <a16:creationId xmlns:a16="http://schemas.microsoft.com/office/drawing/2014/main" id="{3D2A98B8-E200-678A-E8D0-7F915BF24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2703" y="3983653"/>
                <a:ext cx="2263775" cy="231837"/>
              </a:xfrm>
              <a:prstGeom prst="rect">
                <a:avLst/>
              </a:prstGeom>
              <a:solidFill>
                <a:srgbClr val="091F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Rectangle 81">
                <a:extLst>
                  <a:ext uri="{FF2B5EF4-FFF2-40B4-BE49-F238E27FC236}">
                    <a16:creationId xmlns:a16="http://schemas.microsoft.com/office/drawing/2014/main" id="{0A33A553-B149-6F5D-639E-0E68F58F17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2703" y="3983653"/>
                <a:ext cx="2263775" cy="231837"/>
              </a:xfrm>
              <a:prstGeom prst="rect">
                <a:avLst/>
              </a:prstGeom>
              <a:solidFill>
                <a:srgbClr val="091F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82">
                <a:extLst>
                  <a:ext uri="{FF2B5EF4-FFF2-40B4-BE49-F238E27FC236}">
                    <a16:creationId xmlns:a16="http://schemas.microsoft.com/office/drawing/2014/main" id="{C8B6E6AD-D8D0-9276-C59C-36AE25B7F9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82703" y="3983653"/>
                <a:ext cx="2263775" cy="231837"/>
              </a:xfrm>
              <a:custGeom>
                <a:avLst/>
                <a:gdLst>
                  <a:gd name="T0" fmla="*/ 0 w 15200"/>
                  <a:gd name="T1" fmla="*/ 4 h 960"/>
                  <a:gd name="T2" fmla="*/ 4 w 15200"/>
                  <a:gd name="T3" fmla="*/ 0 h 960"/>
                  <a:gd name="T4" fmla="*/ 15196 w 15200"/>
                  <a:gd name="T5" fmla="*/ 0 h 960"/>
                  <a:gd name="T6" fmla="*/ 15200 w 15200"/>
                  <a:gd name="T7" fmla="*/ 4 h 960"/>
                  <a:gd name="T8" fmla="*/ 15200 w 15200"/>
                  <a:gd name="T9" fmla="*/ 956 h 960"/>
                  <a:gd name="T10" fmla="*/ 15196 w 15200"/>
                  <a:gd name="T11" fmla="*/ 960 h 960"/>
                  <a:gd name="T12" fmla="*/ 4 w 15200"/>
                  <a:gd name="T13" fmla="*/ 960 h 960"/>
                  <a:gd name="T14" fmla="*/ 0 w 15200"/>
                  <a:gd name="T15" fmla="*/ 956 h 960"/>
                  <a:gd name="T16" fmla="*/ 0 w 15200"/>
                  <a:gd name="T17" fmla="*/ 4 h 960"/>
                  <a:gd name="T18" fmla="*/ 8 w 15200"/>
                  <a:gd name="T19" fmla="*/ 956 h 960"/>
                  <a:gd name="T20" fmla="*/ 4 w 15200"/>
                  <a:gd name="T21" fmla="*/ 952 h 960"/>
                  <a:gd name="T22" fmla="*/ 15196 w 15200"/>
                  <a:gd name="T23" fmla="*/ 952 h 960"/>
                  <a:gd name="T24" fmla="*/ 15192 w 15200"/>
                  <a:gd name="T25" fmla="*/ 956 h 960"/>
                  <a:gd name="T26" fmla="*/ 15192 w 15200"/>
                  <a:gd name="T27" fmla="*/ 4 h 960"/>
                  <a:gd name="T28" fmla="*/ 15196 w 15200"/>
                  <a:gd name="T29" fmla="*/ 8 h 960"/>
                  <a:gd name="T30" fmla="*/ 4 w 15200"/>
                  <a:gd name="T31" fmla="*/ 8 h 960"/>
                  <a:gd name="T32" fmla="*/ 8 w 15200"/>
                  <a:gd name="T33" fmla="*/ 4 h 960"/>
                  <a:gd name="T34" fmla="*/ 8 w 15200"/>
                  <a:gd name="T35" fmla="*/ 956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5200" h="960">
                    <a:moveTo>
                      <a:pt x="0" y="4"/>
                    </a:moveTo>
                    <a:cubicBezTo>
                      <a:pt x="0" y="2"/>
                      <a:pt x="2" y="0"/>
                      <a:pt x="4" y="0"/>
                    </a:cubicBezTo>
                    <a:lnTo>
                      <a:pt x="15196" y="0"/>
                    </a:lnTo>
                    <a:cubicBezTo>
                      <a:pt x="15199" y="0"/>
                      <a:pt x="15200" y="2"/>
                      <a:pt x="15200" y="4"/>
                    </a:cubicBezTo>
                    <a:lnTo>
                      <a:pt x="15200" y="956"/>
                    </a:lnTo>
                    <a:cubicBezTo>
                      <a:pt x="15200" y="959"/>
                      <a:pt x="15199" y="960"/>
                      <a:pt x="15196" y="960"/>
                    </a:cubicBezTo>
                    <a:lnTo>
                      <a:pt x="4" y="960"/>
                    </a:lnTo>
                    <a:cubicBezTo>
                      <a:pt x="2" y="960"/>
                      <a:pt x="0" y="959"/>
                      <a:pt x="0" y="956"/>
                    </a:cubicBezTo>
                    <a:lnTo>
                      <a:pt x="0" y="4"/>
                    </a:lnTo>
                    <a:close/>
                    <a:moveTo>
                      <a:pt x="8" y="956"/>
                    </a:moveTo>
                    <a:lnTo>
                      <a:pt x="4" y="952"/>
                    </a:lnTo>
                    <a:lnTo>
                      <a:pt x="15196" y="952"/>
                    </a:lnTo>
                    <a:lnTo>
                      <a:pt x="15192" y="956"/>
                    </a:lnTo>
                    <a:lnTo>
                      <a:pt x="15192" y="4"/>
                    </a:lnTo>
                    <a:lnTo>
                      <a:pt x="15196" y="8"/>
                    </a:lnTo>
                    <a:lnTo>
                      <a:pt x="4" y="8"/>
                    </a:lnTo>
                    <a:lnTo>
                      <a:pt x="8" y="4"/>
                    </a:lnTo>
                    <a:lnTo>
                      <a:pt x="8" y="956"/>
                    </a:lnTo>
                    <a:close/>
                  </a:path>
                </a:pathLst>
              </a:cu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Rectangle 83">
                <a:extLst>
                  <a:ext uri="{FF2B5EF4-FFF2-40B4-BE49-F238E27FC236}">
                    <a16:creationId xmlns:a16="http://schemas.microsoft.com/office/drawing/2014/main" id="{0926B1ED-665F-EE39-BA4D-70CE150DA6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2703" y="3983653"/>
                <a:ext cx="2263775" cy="231837"/>
              </a:xfrm>
              <a:prstGeom prst="rect">
                <a:avLst/>
              </a:prstGeom>
              <a:solidFill>
                <a:srgbClr val="091F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03A39392-6759-F08C-7000-160D5DC0E292}"/>
                </a:ext>
              </a:extLst>
            </p:cNvPr>
            <p:cNvGrpSpPr/>
            <p:nvPr userDrawn="1"/>
          </p:nvGrpSpPr>
          <p:grpSpPr>
            <a:xfrm>
              <a:off x="5313659" y="4005084"/>
              <a:ext cx="498534" cy="192016"/>
              <a:chOff x="5300959" y="3988730"/>
              <a:chExt cx="498534" cy="192016"/>
            </a:xfrm>
          </p:grpSpPr>
          <p:sp>
            <p:nvSpPr>
              <p:cNvPr id="87" name="Rectangle 84">
                <a:extLst>
                  <a:ext uri="{FF2B5EF4-FFF2-40B4-BE49-F238E27FC236}">
                    <a16:creationId xmlns:a16="http://schemas.microsoft.com/office/drawing/2014/main" id="{E74C6C74-AA24-4BED-2DE9-C3CEEE41E22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300959" y="3988730"/>
                <a:ext cx="498534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Blue Black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88" name="Rectangle 85">
                <a:extLst>
                  <a:ext uri="{FF2B5EF4-FFF2-40B4-BE49-F238E27FC236}">
                    <a16:creationId xmlns:a16="http://schemas.microsoft.com/office/drawing/2014/main" id="{254A3C47-E33D-DC85-0DD1-1F09A870D429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300959" y="4103802"/>
                <a:ext cx="213200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091F2C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E479D2A2-9248-FADA-F6A8-80F2958F0621}"/>
                </a:ext>
              </a:extLst>
            </p:cNvPr>
            <p:cNvGrpSpPr/>
            <p:nvPr userDrawn="1"/>
          </p:nvGrpSpPr>
          <p:grpSpPr>
            <a:xfrm>
              <a:off x="5313659" y="4724853"/>
              <a:ext cx="211596" cy="207246"/>
              <a:chOff x="5294609" y="4714700"/>
              <a:chExt cx="211596" cy="207246"/>
            </a:xfrm>
          </p:grpSpPr>
          <p:sp>
            <p:nvSpPr>
              <p:cNvPr id="93" name="Rectangle 90">
                <a:extLst>
                  <a:ext uri="{FF2B5EF4-FFF2-40B4-BE49-F238E27FC236}">
                    <a16:creationId xmlns:a16="http://schemas.microsoft.com/office/drawing/2014/main" id="{7C14974B-01E7-053F-C185-D7AF06732E9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714700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CD9BC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CD9BCF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4" name="Rectangle 91">
                <a:extLst>
                  <a:ext uri="{FF2B5EF4-FFF2-40B4-BE49-F238E27FC236}">
                    <a16:creationId xmlns:a16="http://schemas.microsoft.com/office/drawing/2014/main" id="{549DD738-C45C-386A-8917-EAAC0DA9143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399384" y="4714700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5" name="Rectangle 92">
                <a:extLst>
                  <a:ext uri="{FF2B5EF4-FFF2-40B4-BE49-F238E27FC236}">
                    <a16:creationId xmlns:a16="http://schemas.microsoft.com/office/drawing/2014/main" id="{61D59B05-DAD6-BBC5-343C-A42D46F9CD87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845002"/>
                <a:ext cx="211596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" panose="020B0502040204020203" pitchFamily="34" charset="0"/>
                  </a:rPr>
                  <a:t>702573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0FB38F0E-9447-70F7-2C96-EE118D6178E7}"/>
                </a:ext>
              </a:extLst>
            </p:cNvPr>
            <p:cNvGrpSpPr/>
            <p:nvPr userDrawn="1"/>
          </p:nvGrpSpPr>
          <p:grpSpPr>
            <a:xfrm>
              <a:off x="5313659" y="4235797"/>
              <a:ext cx="229230" cy="208939"/>
              <a:chOff x="5294609" y="4225643"/>
              <a:chExt cx="229230" cy="208939"/>
            </a:xfrm>
          </p:grpSpPr>
          <p:sp>
            <p:nvSpPr>
              <p:cNvPr id="97" name="Rectangle 94">
                <a:extLst>
                  <a:ext uri="{FF2B5EF4-FFF2-40B4-BE49-F238E27FC236}">
                    <a16:creationId xmlns:a16="http://schemas.microsoft.com/office/drawing/2014/main" id="{43BBB099-87DC-5BA5-BC4D-B2C9646D644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22564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702573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rgbClr val="702573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8" name="Rectangle 95">
                <a:extLst>
                  <a:ext uri="{FF2B5EF4-FFF2-40B4-BE49-F238E27FC236}">
                    <a16:creationId xmlns:a16="http://schemas.microsoft.com/office/drawing/2014/main" id="{264AF6E2-1295-4160-DA19-2585B363120A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399384" y="422564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9" name="Rectangle 96">
                <a:extLst>
                  <a:ext uri="{FF2B5EF4-FFF2-40B4-BE49-F238E27FC236}">
                    <a16:creationId xmlns:a16="http://schemas.microsoft.com/office/drawing/2014/main" id="{C0386FF5-BA0F-B1F4-88CA-8E64D2C66F7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357638"/>
                <a:ext cx="229230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CD9BCF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74DB690E-251B-681D-745F-89FC4E1C51B3}"/>
                </a:ext>
              </a:extLst>
            </p:cNvPr>
            <p:cNvGrpSpPr/>
            <p:nvPr userDrawn="1"/>
          </p:nvGrpSpPr>
          <p:grpSpPr>
            <a:xfrm>
              <a:off x="5280323" y="4976997"/>
              <a:ext cx="2263775" cy="231837"/>
              <a:chOff x="5280323" y="4976997"/>
              <a:chExt cx="2263775" cy="231837"/>
            </a:xfrm>
          </p:grpSpPr>
          <p:sp>
            <p:nvSpPr>
              <p:cNvPr id="100" name="Rectangle 97">
                <a:extLst>
                  <a:ext uri="{FF2B5EF4-FFF2-40B4-BE49-F238E27FC236}">
                    <a16:creationId xmlns:a16="http://schemas.microsoft.com/office/drawing/2014/main" id="{9FC9884F-56BC-C520-8E0E-60C18D1D94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0323" y="4976997"/>
                <a:ext cx="2263775" cy="231837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Rectangle 98">
                <a:extLst>
                  <a:ext uri="{FF2B5EF4-FFF2-40B4-BE49-F238E27FC236}">
                    <a16:creationId xmlns:a16="http://schemas.microsoft.com/office/drawing/2014/main" id="{5EBE61B3-D140-8057-1328-6C3FE7AD74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0323" y="4976997"/>
                <a:ext cx="2263775" cy="231837"/>
              </a:xfrm>
              <a:prstGeom prst="rect">
                <a:avLst/>
              </a:prstGeom>
              <a:noFill/>
              <a:ln w="1588" cap="flat">
                <a:solidFill>
                  <a:srgbClr val="BFBFB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2" name="Rectangle 99">
              <a:extLst>
                <a:ext uri="{FF2B5EF4-FFF2-40B4-BE49-F238E27FC236}">
                  <a16:creationId xmlns:a16="http://schemas.microsoft.com/office/drawing/2014/main" id="{EE5B0239-44FF-64AE-A0A3-E7AEC4F719D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11279" y="4998428"/>
              <a:ext cx="211596" cy="769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5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Segoe UI" panose="020B0502040204020203" pitchFamily="34" charset="0"/>
                </a:rPr>
                <a:t>000000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287256CD-A0D0-C353-3C91-F51DC6CEAA74}"/>
                </a:ext>
              </a:extLst>
            </p:cNvPr>
            <p:cNvGrpSpPr>
              <a:grpSpLocks/>
            </p:cNvGrpSpPr>
            <p:nvPr userDrawn="1"/>
          </p:nvGrpSpPr>
          <p:grpSpPr>
            <a:xfrm>
              <a:off x="2987973" y="3983653"/>
              <a:ext cx="2263775" cy="231837"/>
              <a:chOff x="2987972" y="3987038"/>
              <a:chExt cx="2268538" cy="230144"/>
            </a:xfrm>
          </p:grpSpPr>
          <p:sp>
            <p:nvSpPr>
              <p:cNvPr id="103" name="Rectangle 100">
                <a:extLst>
                  <a:ext uri="{FF2B5EF4-FFF2-40B4-BE49-F238E27FC236}">
                    <a16:creationId xmlns:a16="http://schemas.microsoft.com/office/drawing/2014/main" id="{9CADF0D7-2065-1313-DBFF-EB0C09C03D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7972" y="3987038"/>
                <a:ext cx="2268538" cy="230144"/>
              </a:xfrm>
              <a:prstGeom prst="rect">
                <a:avLst/>
              </a:prstGeom>
              <a:solidFill>
                <a:srgbClr val="E8E6D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Rectangle 101">
                <a:extLst>
                  <a:ext uri="{FF2B5EF4-FFF2-40B4-BE49-F238E27FC236}">
                    <a16:creationId xmlns:a16="http://schemas.microsoft.com/office/drawing/2014/main" id="{213DC802-E7FC-525B-6021-DF572FA385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7972" y="3987038"/>
                <a:ext cx="2268538" cy="230144"/>
              </a:xfrm>
              <a:prstGeom prst="rect">
                <a:avLst/>
              </a:prstGeom>
              <a:noFill/>
              <a:ln w="1588" cap="flat">
                <a:solidFill>
                  <a:srgbClr val="BFBFBF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18F04B8B-7F04-6D66-32DA-88D780BD0093}"/>
                </a:ext>
              </a:extLst>
            </p:cNvPr>
            <p:cNvGrpSpPr/>
            <p:nvPr userDrawn="1"/>
          </p:nvGrpSpPr>
          <p:grpSpPr>
            <a:xfrm>
              <a:off x="3018929" y="4005084"/>
              <a:ext cx="615553" cy="190324"/>
              <a:chOff x="3002259" y="3980269"/>
              <a:chExt cx="615553" cy="190324"/>
            </a:xfrm>
          </p:grpSpPr>
          <p:sp>
            <p:nvSpPr>
              <p:cNvPr id="105" name="Rectangle 102">
                <a:extLst>
                  <a:ext uri="{FF2B5EF4-FFF2-40B4-BE49-F238E27FC236}">
                    <a16:creationId xmlns:a16="http://schemas.microsoft.com/office/drawing/2014/main" id="{BB53E1AC-8C2B-8E90-2391-F13AB0E7DBCC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2259" y="3980269"/>
                <a:ext cx="615553" cy="1231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800" b="1" i="0" u="none" strike="noStrike" cap="none" normalizeH="0" baseline="0" dirty="0">
                    <a:ln>
                      <a:noFill/>
                    </a:ln>
                    <a:solidFill>
                      <a:srgbClr val="1A1A1A"/>
                    </a:solidFill>
                    <a:effectLst/>
                    <a:latin typeface="Segoe UI" panose="020B0502040204020203" pitchFamily="34" charset="0"/>
                  </a:rPr>
                  <a:t>Neutral Gray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6" name="Rectangle 103">
                <a:extLst>
                  <a:ext uri="{FF2B5EF4-FFF2-40B4-BE49-F238E27FC236}">
                    <a16:creationId xmlns:a16="http://schemas.microsoft.com/office/drawing/2014/main" id="{A24372CE-4853-1243-3F7B-9DA51361BDF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3002259" y="4093649"/>
                <a:ext cx="211596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" panose="020B0502040204020203" pitchFamily="34" charset="0"/>
                  </a:rPr>
                  <a:t>E8E6DF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3C8DABFC-1CEB-07F7-BB5C-77B402457E04}"/>
                </a:ext>
              </a:extLst>
            </p:cNvPr>
            <p:cNvGrpSpPr/>
            <p:nvPr userDrawn="1"/>
          </p:nvGrpSpPr>
          <p:grpSpPr>
            <a:xfrm>
              <a:off x="4161941" y="4479479"/>
              <a:ext cx="213200" cy="208939"/>
              <a:chOff x="4150022" y="4465941"/>
              <a:chExt cx="213200" cy="208939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009D7676-24C9-D284-7745-1E0476D2DEBF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465941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2E067B62-8905-E5CF-2CE1-AFF4CC56BBBE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150022" y="4597936"/>
                <a:ext cx="213200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effectLst/>
                    <a:latin typeface="Segoe UI" panose="020B0502040204020203" pitchFamily="34" charset="0"/>
                  </a:rPr>
                  <a:t>F4364C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7" name="Rectangle 14">
                <a:extLst>
                  <a:ext uri="{FF2B5EF4-FFF2-40B4-BE49-F238E27FC236}">
                    <a16:creationId xmlns:a16="http://schemas.microsoft.com/office/drawing/2014/main" id="{2ED8ED90-F6E9-2DDA-1208-72514C2421A6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4253209" y="4469325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C6A5BD4A-5654-7FD6-88CD-CC557137A7E1}"/>
                </a:ext>
              </a:extLst>
            </p:cNvPr>
            <p:cNvGrpSpPr/>
            <p:nvPr userDrawn="1"/>
          </p:nvGrpSpPr>
          <p:grpSpPr>
            <a:xfrm>
              <a:off x="5313659" y="4479479"/>
              <a:ext cx="222818" cy="212323"/>
              <a:chOff x="5294609" y="4467633"/>
              <a:chExt cx="222818" cy="212323"/>
            </a:xfrm>
          </p:grpSpPr>
          <p:sp>
            <p:nvSpPr>
              <p:cNvPr id="90" name="Rectangle 87">
                <a:extLst>
                  <a:ext uri="{FF2B5EF4-FFF2-40B4-BE49-F238E27FC236}">
                    <a16:creationId xmlns:a16="http://schemas.microsoft.com/office/drawing/2014/main" id="{FA7F27EC-A77A-8BF3-4B0F-B4D399479DE1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46763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91" name="Rectangle 88">
                <a:extLst>
                  <a:ext uri="{FF2B5EF4-FFF2-40B4-BE49-F238E27FC236}">
                    <a16:creationId xmlns:a16="http://schemas.microsoft.com/office/drawing/2014/main" id="{7C28F47B-8AD2-FB82-20F0-2CB83DCA9D1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294609" y="4603012"/>
                <a:ext cx="222818" cy="769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500" b="0" i="0" u="none" strike="noStrike" cap="none" normalizeH="0" baseline="0">
                    <a:ln>
                      <a:noFill/>
                    </a:ln>
                    <a:effectLst/>
                    <a:latin typeface="Segoe UI" panose="020B0502040204020203" pitchFamily="34" charset="0"/>
                  </a:rPr>
                  <a:t>C73ECC</a:t>
                </a:r>
                <a:endParaRPr kumimoji="0" lang="en-US" altLang="en-US" sz="1800" b="0" i="0" u="none" strike="noStrike" cap="none" normalizeH="0" baseline="0">
                  <a:ln>
                    <a:noFill/>
                  </a:ln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8" name="Rectangle 95">
                <a:extLst>
                  <a:ext uri="{FF2B5EF4-FFF2-40B4-BE49-F238E27FC236}">
                    <a16:creationId xmlns:a16="http://schemas.microsoft.com/office/drawing/2014/main" id="{0397442F-6B46-BE99-3B0D-0CDBCE463173}"/>
                  </a:ext>
                </a:extLst>
              </p:cNvPr>
              <p:cNvSpPr>
                <a:spLocks noChangeArrowheads="1"/>
              </p:cNvSpPr>
              <p:nvPr userDrawn="1"/>
            </p:nvSpPr>
            <p:spPr bwMode="auto">
              <a:xfrm>
                <a:off x="5399384" y="4467633"/>
                <a:ext cx="96180" cy="1538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ctr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en-US" sz="1000" b="1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Segoe UI Black" panose="020B0A02040204020203" pitchFamily="34" charset="0"/>
                  </a:rPr>
                  <a:t>A</a:t>
                </a:r>
                <a:endParaRPr kumimoji="0" lang="en-US" altLang="en-US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149" name="Footer Placeholder 2">
            <a:extLst>
              <a:ext uri="{FF2B5EF4-FFF2-40B4-BE49-F238E27FC236}">
                <a16:creationId xmlns:a16="http://schemas.microsoft.com/office/drawing/2014/main" id="{D484F4D1-D679-5A64-EFBC-0310E92E663F}"/>
              </a:ext>
            </a:extLst>
          </p:cNvPr>
          <p:cNvSpPr txBox="1">
            <a:spLocks/>
          </p:cNvSpPr>
          <p:nvPr userDrawn="1"/>
        </p:nvSpPr>
        <p:spPr>
          <a:xfrm>
            <a:off x="579438" y="6421083"/>
            <a:ext cx="4151312" cy="197976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367" rtl="0" eaLnBrk="1" latinLnBrk="0" hangingPunct="1">
              <a:defRPr lang="en-US" sz="1000" kern="1200" smtClean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183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7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50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3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18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01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84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69" algn="l" defTabSz="914367" rtl="0" eaLnBrk="1" latinLnBrk="0" hangingPunct="1">
              <a:defRPr sz="17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524090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63" r:id="rId1"/>
    <p:sldLayoutId id="2147484864" r:id="rId2"/>
    <p:sldLayoutId id="2147484865" r:id="rId3"/>
    <p:sldLayoutId id="2147484866" r:id="rId4"/>
    <p:sldLayoutId id="2147484867" r:id="rId5"/>
    <p:sldLayoutId id="2147484869" r:id="rId6"/>
    <p:sldLayoutId id="2147484870" r:id="rId7"/>
    <p:sldLayoutId id="2147484871" r:id="rId8"/>
    <p:sldLayoutId id="2147484872" r:id="rId9"/>
    <p:sldLayoutId id="2147484873" r:id="rId10"/>
    <p:sldLayoutId id="2147484874" r:id="rId11"/>
    <p:sldLayoutId id="2147484875" r:id="rId12"/>
    <p:sldLayoutId id="2147484876" r:id="rId13"/>
    <p:sldLayoutId id="2147484877" r:id="rId14"/>
    <p:sldLayoutId id="2147484878" r:id="rId15"/>
    <p:sldLayoutId id="2147484879" r:id="rId16"/>
    <p:sldLayoutId id="2147484880" r:id="rId17"/>
    <p:sldLayoutId id="2147484881" r:id="rId18"/>
    <p:sldLayoutId id="2147484882" r:id="rId19"/>
    <p:sldLayoutId id="2147484883" r:id="rId20"/>
    <p:sldLayoutId id="2147484884" r:id="rId21"/>
    <p:sldLayoutId id="2147484885" r:id="rId22"/>
    <p:sldLayoutId id="2147484886" r:id="rId23"/>
    <p:sldLayoutId id="2147484887" r:id="rId24"/>
    <p:sldLayoutId id="2147484888" r:id="rId25"/>
    <p:sldLayoutId id="2147484889" r:id="rId26"/>
    <p:sldLayoutId id="2147484890" r:id="rId27"/>
    <p:sldLayoutId id="2147484891" r:id="rId28"/>
    <p:sldLayoutId id="2147484892" r:id="rId29"/>
    <p:sldLayoutId id="2147484893" r:id="rId30"/>
    <p:sldLayoutId id="2147484894" r:id="rId31"/>
    <p:sldLayoutId id="2147484895" r:id="rId32"/>
    <p:sldLayoutId id="2147484896" r:id="rId33"/>
    <p:sldLayoutId id="2147484897" r:id="rId34"/>
    <p:sldLayoutId id="2147484898" r:id="rId35"/>
    <p:sldLayoutId id="2147484899" r:id="rId36"/>
    <p:sldLayoutId id="2147484900" r:id="rId37"/>
    <p:sldLayoutId id="2147484901" r:id="rId38"/>
    <p:sldLayoutId id="2147484902" r:id="rId39"/>
    <p:sldLayoutId id="2147484903" r:id="rId40"/>
    <p:sldLayoutId id="2147484904" r:id="rId41"/>
    <p:sldLayoutId id="2147484905" r:id="rId42"/>
    <p:sldLayoutId id="2147484906" r:id="rId43"/>
    <p:sldLayoutId id="2147484907" r:id="rId44"/>
    <p:sldLayoutId id="2147484908" r:id="rId45"/>
    <p:sldLayoutId id="2147484909" r:id="rId46"/>
    <p:sldLayoutId id="2147484910" r:id="rId47"/>
    <p:sldLayoutId id="2147484911" r:id="rId48"/>
    <p:sldLayoutId id="2147484912" r:id="rId49"/>
    <p:sldLayoutId id="2147484913" r:id="rId50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200" b="0" kern="1200" cap="none" spc="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137160" marR="0" indent="-13716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6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265176" marR="0" indent="-109728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384048" marR="0" indent="-118872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2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>
          <p15:clr>
            <a:srgbClr val="A5A5A5"/>
          </p15:clr>
        </p15:guide>
        <p15:guide id="2" pos="7680">
          <p15:clr>
            <a:srgbClr val="A5A5A5"/>
          </p15:clr>
        </p15:guide>
        <p15:guide id="3" pos="186">
          <p15:clr>
            <a:srgbClr val="A5A5A5"/>
          </p15:clr>
        </p15:guide>
        <p15:guide id="26" pos="7496">
          <p15:clr>
            <a:srgbClr val="A5A5A5"/>
          </p15:clr>
        </p15:guide>
        <p15:guide id="27" orient="horz">
          <p15:clr>
            <a:srgbClr val="A5A5A5"/>
          </p15:clr>
        </p15:guide>
        <p15:guide id="28" orient="horz" pos="4320">
          <p15:clr>
            <a:srgbClr val="A5A5A5"/>
          </p15:clr>
        </p15:guide>
        <p15:guide id="29" orient="horz" pos="184">
          <p15:clr>
            <a:srgbClr val="A5A5A5"/>
          </p15:clr>
        </p15:guide>
        <p15:guide id="40" orient="horz" pos="4134">
          <p15:clr>
            <a:srgbClr val="A5A5A5"/>
          </p15:clr>
        </p15:guide>
        <p15:guide id="42" pos="365">
          <p15:clr>
            <a:srgbClr val="C35EA4"/>
          </p15:clr>
        </p15:guide>
        <p15:guide id="43" orient="horz" pos="367">
          <p15:clr>
            <a:srgbClr val="C35EA4"/>
          </p15:clr>
        </p15:guide>
        <p15:guide id="44" orient="horz" pos="3953">
          <p15:clr>
            <a:srgbClr val="C35EA4"/>
          </p15:clr>
        </p15:guide>
        <p15:guide id="45" pos="7307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20.png"/><Relationship Id="rId5" Type="http://schemas.openxmlformats.org/officeDocument/2006/relationships/image" Target="../media/image19.emf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npmjs.org/" TargetMode="External"/><Relationship Id="rId2" Type="http://schemas.openxmlformats.org/officeDocument/2006/relationships/hyperlink" Target="https://nuget.org/" TargetMode="External"/><Relationship Id="rId1" Type="http://schemas.openxmlformats.org/officeDocument/2006/relationships/slideLayout" Target="../slideLayouts/slideLayout36.xml"/><Relationship Id="rId6" Type="http://schemas.openxmlformats.org/officeDocument/2006/relationships/hyperlink" Target="https://pypi.org/" TargetMode="External"/><Relationship Id="rId5" Type="http://schemas.openxmlformats.org/officeDocument/2006/relationships/hyperlink" Target="https://hub.docker.com/" TargetMode="External"/><Relationship Id="rId4" Type="http://schemas.openxmlformats.org/officeDocument/2006/relationships/hyperlink" Target="https://search.maven.org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semver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1CB59B-EF9E-4E47-BF33-B8075EB6C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12" y="1600200"/>
            <a:ext cx="5686955" cy="3059906"/>
          </a:xfrm>
        </p:spPr>
        <p:txBody>
          <a:bodyPr/>
          <a:lstStyle/>
          <a:p>
            <a:r>
              <a:rPr lang="en-US" dirty="0"/>
              <a:t>AZ-400.00</a:t>
            </a:r>
            <a:br>
              <a:rPr lang="en-US" dirty="0"/>
            </a:br>
            <a:r>
              <a:rPr lang="en-US" dirty="0"/>
              <a:t>Learning Path 07:</a:t>
            </a:r>
            <a:br>
              <a:rPr lang="en-US" dirty="0"/>
            </a:br>
            <a:r>
              <a:rPr lang="en-US" dirty="0"/>
              <a:t>Design and implement a dependency management strategy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BC1468E-0290-03F0-A8F1-55AE1576AC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64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E05D1B2-5D75-1884-6FB9-371BFD056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586388" y="2305050"/>
            <a:ext cx="3505037" cy="1866127"/>
          </a:xfrm>
          <a:prstGeom prst="rect">
            <a:avLst/>
          </a:prstGeom>
          <a:noFill/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18288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74CDC6-802F-BB89-02E3-DB0987FF5B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4340608" y="2305050"/>
            <a:ext cx="3505037" cy="1866127"/>
          </a:xfrm>
          <a:prstGeom prst="rect">
            <a:avLst/>
          </a:prstGeom>
          <a:noFill/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18288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0E69D8-EB24-257C-F005-D767C01D35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8094826" y="2305050"/>
            <a:ext cx="3505036" cy="1866127"/>
          </a:xfrm>
          <a:prstGeom prst="rect">
            <a:avLst/>
          </a:prstGeom>
          <a:noFill/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18288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452A33F-101E-81FF-3978-30E0375E4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586388" y="4406085"/>
            <a:ext cx="3505037" cy="1866127"/>
          </a:xfrm>
          <a:prstGeom prst="rect">
            <a:avLst/>
          </a:prstGeom>
          <a:noFill/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18288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8674509-F52F-D43E-5A1E-AF598FC9A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4340608" y="4406085"/>
            <a:ext cx="3505037" cy="1866127"/>
          </a:xfrm>
          <a:prstGeom prst="rect">
            <a:avLst/>
          </a:prstGeom>
          <a:noFill/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18288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DFB823F-D075-34E5-19A5-E8BA63252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8094826" y="4406085"/>
            <a:ext cx="3505037" cy="1866127"/>
          </a:xfrm>
          <a:prstGeom prst="rect">
            <a:avLst/>
          </a:prstGeom>
          <a:noFill/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182880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6E2FAFC-1DC9-DE76-320B-9625608D4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packages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732EB7F2-22F0-44F3-701A-5ACE6B9A54AF}"/>
              </a:ext>
            </a:extLst>
          </p:cNvPr>
          <p:cNvSpPr txBox="1">
            <a:spLocks/>
          </p:cNvSpPr>
          <p:nvPr/>
        </p:nvSpPr>
        <p:spPr>
          <a:xfrm>
            <a:off x="584200" y="1387475"/>
            <a:ext cx="11010900" cy="677108"/>
          </a:xfrm>
          <a:prstGeom prst="rect">
            <a:avLst/>
          </a:prstGeom>
        </p:spPr>
        <p:txBody>
          <a:bodyPr anchor="ctr"/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2200" dirty="0">
                <a:latin typeface="+mj-lt"/>
              </a:rPr>
              <a:t>A package is a formalized way of creating a distributable unit of software artifacts that can be consumed from another software solution.</a:t>
            </a:r>
            <a:endParaRPr lang="en-US" sz="2200" dirty="0">
              <a:latin typeface="+mj-lt"/>
            </a:endParaRPr>
          </a:p>
        </p:txBody>
      </p:sp>
      <p:pic>
        <p:nvPicPr>
          <p:cNvPr id="7" name="Picture 4" descr="Logo of NuGet">
            <a:extLst>
              <a:ext uri="{FF2B5EF4-FFF2-40B4-BE49-F238E27FC236}">
                <a16:creationId xmlns:a16="http://schemas.microsoft.com/office/drawing/2014/main" id="{A08A2808-3641-3AB5-19A0-046A6770B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712" y="2458030"/>
            <a:ext cx="2002388" cy="726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CE5F3FF0-8F4F-E7DE-D0FD-740B12FD71EC}"/>
              </a:ext>
            </a:extLst>
          </p:cNvPr>
          <p:cNvSpPr>
            <a:spLocks/>
          </p:cNvSpPr>
          <p:nvPr/>
        </p:nvSpPr>
        <p:spPr bwMode="auto">
          <a:xfrm>
            <a:off x="586388" y="3281928"/>
            <a:ext cx="3505037" cy="846386"/>
          </a:xfrm>
          <a:prstGeom prst="rect">
            <a:avLst/>
          </a:prstGeom>
          <a:noFill/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Microsoft platform </a:t>
            </a: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and .NET artifacts</a:t>
            </a:r>
          </a:p>
        </p:txBody>
      </p:sp>
      <p:pic>
        <p:nvPicPr>
          <p:cNvPr id="9" name="Picture 4" descr="Logo of npm">
            <a:extLst>
              <a:ext uri="{FF2B5EF4-FFF2-40B4-BE49-F238E27FC236}">
                <a16:creationId xmlns:a16="http://schemas.microsoft.com/office/drawing/2014/main" id="{6EA865CA-B5DF-FF2A-186A-56A4A6A7A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8480" y="2557520"/>
            <a:ext cx="1589292" cy="618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8608154-D377-E363-FA81-01AE444AA14F}"/>
              </a:ext>
            </a:extLst>
          </p:cNvPr>
          <p:cNvSpPr>
            <a:spLocks/>
          </p:cNvSpPr>
          <p:nvPr/>
        </p:nvSpPr>
        <p:spPr bwMode="auto">
          <a:xfrm>
            <a:off x="4340608" y="3435817"/>
            <a:ext cx="3505037" cy="538609"/>
          </a:xfrm>
          <a:prstGeom prst="rect">
            <a:avLst/>
          </a:prstGeom>
          <a:noFill/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Node.js modules</a:t>
            </a:r>
          </a:p>
        </p:txBody>
      </p:sp>
      <p:pic>
        <p:nvPicPr>
          <p:cNvPr id="11" name="Picture 2" descr="Logo of python">
            <a:extLst>
              <a:ext uri="{FF2B5EF4-FFF2-40B4-BE49-F238E27FC236}">
                <a16:creationId xmlns:a16="http://schemas.microsoft.com/office/drawing/2014/main" id="{131F609D-5FF6-A6F2-06FC-ED87F976D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361" y="2534882"/>
            <a:ext cx="2237966" cy="66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F67251A-784F-D588-78F9-122DD95D929A}"/>
              </a:ext>
            </a:extLst>
          </p:cNvPr>
          <p:cNvSpPr>
            <a:spLocks/>
          </p:cNvSpPr>
          <p:nvPr/>
        </p:nvSpPr>
        <p:spPr bwMode="auto">
          <a:xfrm>
            <a:off x="8094826" y="3435817"/>
            <a:ext cx="3505036" cy="538609"/>
          </a:xfrm>
          <a:prstGeom prst="rect">
            <a:avLst/>
          </a:prstGeom>
          <a:noFill/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tx1"/>
                </a:solidFill>
                <a:latin typeface="+mj-lt"/>
              </a:rPr>
              <a:t>Python modules</a:t>
            </a:r>
            <a:endParaRPr lang="en-US" sz="200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Picture 12" descr="Icon of a box">
            <a:extLst>
              <a:ext uri="{FF2B5EF4-FFF2-40B4-BE49-F238E27FC236}">
                <a16:creationId xmlns:a16="http://schemas.microsoft.com/office/drawing/2014/main" id="{0CDD1CEC-F6AA-3A30-1F25-F37BAB165E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0812" y="4586698"/>
            <a:ext cx="656188" cy="727664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AEA2A72-ABF7-6891-E2F9-2AB119C8F177}"/>
              </a:ext>
            </a:extLst>
          </p:cNvPr>
          <p:cNvSpPr>
            <a:spLocks/>
          </p:cNvSpPr>
          <p:nvPr/>
        </p:nvSpPr>
        <p:spPr bwMode="auto">
          <a:xfrm>
            <a:off x="586388" y="5576441"/>
            <a:ext cx="3505037" cy="538609"/>
          </a:xfrm>
          <a:prstGeom prst="rect">
            <a:avLst/>
          </a:prstGeom>
          <a:noFill/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Universal packages</a:t>
            </a:r>
          </a:p>
        </p:txBody>
      </p:sp>
      <p:pic>
        <p:nvPicPr>
          <p:cNvPr id="15" name="Picture 4" descr="Logo of maven">
            <a:extLst>
              <a:ext uri="{FF2B5EF4-FFF2-40B4-BE49-F238E27FC236}">
                <a16:creationId xmlns:a16="http://schemas.microsoft.com/office/drawing/2014/main" id="{7EEBB347-9CEE-0841-1E49-7F0FE2918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1652" y="4606835"/>
            <a:ext cx="3002948" cy="687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A9E9A285-50FC-C2B3-E177-AE796D1E12E7}"/>
              </a:ext>
            </a:extLst>
          </p:cNvPr>
          <p:cNvSpPr>
            <a:spLocks/>
          </p:cNvSpPr>
          <p:nvPr/>
        </p:nvSpPr>
        <p:spPr bwMode="auto">
          <a:xfrm>
            <a:off x="4340608" y="5576441"/>
            <a:ext cx="3505037" cy="538609"/>
          </a:xfrm>
          <a:prstGeom prst="rect">
            <a:avLst/>
          </a:prstGeom>
          <a:noFill/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Java packages</a:t>
            </a:r>
          </a:p>
        </p:txBody>
      </p:sp>
      <p:pic>
        <p:nvPicPr>
          <p:cNvPr id="17" name="Picture 2" descr="Logo of docker">
            <a:extLst>
              <a:ext uri="{FF2B5EF4-FFF2-40B4-BE49-F238E27FC236}">
                <a16:creationId xmlns:a16="http://schemas.microsoft.com/office/drawing/2014/main" id="{B393C19E-D92C-0E6E-7AC3-8BE62FDEB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3289" y="4551015"/>
            <a:ext cx="2708112" cy="799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35702BD-BDE0-890E-4388-C4B6A3D1E02C}"/>
              </a:ext>
            </a:extLst>
          </p:cNvPr>
          <p:cNvSpPr>
            <a:spLocks/>
          </p:cNvSpPr>
          <p:nvPr/>
        </p:nvSpPr>
        <p:spPr bwMode="auto">
          <a:xfrm>
            <a:off x="8094826" y="5576441"/>
            <a:ext cx="3505037" cy="538609"/>
          </a:xfrm>
          <a:prstGeom prst="rect">
            <a:avLst/>
          </a:prstGeom>
          <a:noFill/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latin typeface="+mj-lt"/>
              </a:rPr>
              <a:t>Docker images</a:t>
            </a:r>
          </a:p>
        </p:txBody>
      </p:sp>
    </p:spTree>
    <p:extLst>
      <p:ext uri="{BB962C8B-B14F-4D97-AF65-F5344CB8AC3E}">
        <p14:creationId xmlns:p14="http://schemas.microsoft.com/office/powerpoint/2010/main" val="231830834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61CC787-2DFD-77AE-D8BC-74AFC31C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9477595" cy="492443"/>
          </a:xfrm>
        </p:spPr>
        <p:txBody>
          <a:bodyPr wrap="square"/>
          <a:lstStyle/>
          <a:p>
            <a:r>
              <a:rPr lang="en-US" dirty="0"/>
              <a:t>Understand package feeds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272115-2848-99CD-44FF-75F87A6842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4200" y="1594155"/>
            <a:ext cx="5219700" cy="1834845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2200" dirty="0">
                <a:latin typeface="+mj-lt"/>
              </a:rPr>
              <a:t>Centralized storage of package artifacts:</a:t>
            </a:r>
          </a:p>
          <a:p>
            <a:pPr marL="328613" lvl="0" indent="-200025">
              <a:spcBef>
                <a:spcPts val="6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Public or privately available</a:t>
            </a:r>
          </a:p>
          <a:p>
            <a:pPr marL="328613" lvl="0" indent="-200025">
              <a:spcBef>
                <a:spcPts val="6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Offer secure access for private feeds</a:t>
            </a:r>
          </a:p>
          <a:p>
            <a:pPr marL="328613" lvl="0" indent="-200025">
              <a:spcBef>
                <a:spcPts val="6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Versioned storage of packages</a:t>
            </a:r>
          </a:p>
          <a:p>
            <a:pPr marL="328613" lvl="0" indent="-200025">
              <a:spcBef>
                <a:spcPts val="6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Managed by tooling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CBBADF-894B-3A41-054E-49627F7ADD8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44220" y="1594155"/>
            <a:ext cx="5219700" cy="1453845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2200" dirty="0"/>
              <a:t>Also known as:</a:t>
            </a:r>
          </a:p>
          <a:p>
            <a:pPr marL="342900" indent="-228600">
              <a:spcBef>
                <a:spcPts val="6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Package repositories</a:t>
            </a:r>
          </a:p>
          <a:p>
            <a:pPr marL="342900" indent="-228600">
              <a:spcBef>
                <a:spcPts val="6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Package registry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801106-329D-A67A-C17A-6AA3A28D86E5}"/>
              </a:ext>
            </a:extLst>
          </p:cNvPr>
          <p:cNvSpPr>
            <a:spLocks/>
          </p:cNvSpPr>
          <p:nvPr/>
        </p:nvSpPr>
        <p:spPr bwMode="auto">
          <a:xfrm>
            <a:off x="6244220" y="3270555"/>
            <a:ext cx="5219700" cy="164434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742">
              <a:spcAft>
                <a:spcPts val="600"/>
              </a:spcAft>
              <a:buSzPct val="90000"/>
            </a:pPr>
            <a:r>
              <a:rPr lang="en-US" sz="2200" dirty="0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Package types:</a:t>
            </a:r>
          </a:p>
          <a:p>
            <a:pPr defTabSz="932742">
              <a:spcBef>
                <a:spcPts val="600"/>
              </a:spcBef>
              <a:spcAft>
                <a:spcPts val="300"/>
              </a:spcAft>
              <a:buSzPct val="90000"/>
            </a:pPr>
            <a:r>
              <a:rPr lang="en-US" sz="1800" dirty="0">
                <a:solidFill>
                  <a:schemeClr val="tx1"/>
                </a:solidFill>
                <a:cs typeface="Segoe UI" panose="020B0502040204020203" pitchFamily="34" charset="0"/>
              </a:rPr>
              <a:t>Public: NuGet.org, Npmjs.org, PyPi.org, Docker Hub</a:t>
            </a:r>
          </a:p>
          <a:p>
            <a:pPr defTabSz="932742">
              <a:spcBef>
                <a:spcPts val="600"/>
              </a:spcBef>
              <a:spcAft>
                <a:spcPts val="300"/>
              </a:spcAft>
              <a:buSzPct val="90000"/>
            </a:pPr>
            <a:r>
              <a:rPr lang="en-US" sz="1800" dirty="0">
                <a:solidFill>
                  <a:schemeClr val="tx1"/>
                </a:solidFill>
                <a:cs typeface="Segoe UI" panose="020B0502040204020203" pitchFamily="34" charset="0"/>
              </a:rPr>
              <a:t>Private: </a:t>
            </a:r>
            <a:r>
              <a:rPr lang="en-US" sz="1800" dirty="0" err="1">
                <a:solidFill>
                  <a:schemeClr val="tx1"/>
                </a:solidFill>
                <a:cs typeface="Segoe UI" panose="020B0502040204020203" pitchFamily="34" charset="0"/>
              </a:rPr>
              <a:t>MyGet</a:t>
            </a:r>
            <a:r>
              <a:rPr lang="en-US" sz="1800" dirty="0">
                <a:solidFill>
                  <a:schemeClr val="tx1"/>
                </a:solidFill>
                <a:cs typeface="Segoe UI" panose="020B0502040204020203" pitchFamily="34" charset="0"/>
              </a:rPr>
              <a:t>, Azure Container Registry, Azure Artifacts, Self-hosted solutions</a:t>
            </a:r>
          </a:p>
        </p:txBody>
      </p:sp>
    </p:spTree>
    <p:extLst>
      <p:ext uri="{BB962C8B-B14F-4D97-AF65-F5344CB8AC3E}">
        <p14:creationId xmlns:p14="http://schemas.microsoft.com/office/powerpoint/2010/main" val="241108913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2026248-DA5B-2319-0C2C-4D6109F64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package feed managers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FA723BF-2F83-CBB1-B490-4100CFA8CA1B}"/>
              </a:ext>
            </a:extLst>
          </p:cNvPr>
          <p:cNvSpPr>
            <a:spLocks/>
          </p:cNvSpPr>
          <p:nvPr/>
        </p:nvSpPr>
        <p:spPr bwMode="auto">
          <a:xfrm>
            <a:off x="631902" y="1327022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6EB285B-A73B-8CDA-45B6-430FEBE8B103}"/>
              </a:ext>
            </a:extLst>
          </p:cNvPr>
          <p:cNvSpPr txBox="1">
            <a:spLocks/>
          </p:cNvSpPr>
          <p:nvPr/>
        </p:nvSpPr>
        <p:spPr>
          <a:xfrm>
            <a:off x="1322171" y="1356607"/>
            <a:ext cx="10277693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Manage feeds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870667-716E-7A89-0FB6-03C9ECECEBA1}"/>
              </a:ext>
            </a:extLst>
          </p:cNvPr>
          <p:cNvSpPr>
            <a:spLocks/>
          </p:cNvSpPr>
          <p:nvPr/>
        </p:nvSpPr>
        <p:spPr bwMode="auto">
          <a:xfrm>
            <a:off x="631902" y="2069431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7D5C0E91-9282-E57A-82DA-14C41E9CAE7A}"/>
              </a:ext>
            </a:extLst>
          </p:cNvPr>
          <p:cNvSpPr txBox="1">
            <a:spLocks/>
          </p:cNvSpPr>
          <p:nvPr/>
        </p:nvSpPr>
        <p:spPr>
          <a:xfrm>
            <a:off x="1322171" y="2099016"/>
            <a:ext cx="10277693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Search and list packages from feed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693688C-064B-B107-044C-1840C0719F78}"/>
              </a:ext>
            </a:extLst>
          </p:cNvPr>
          <p:cNvSpPr>
            <a:spLocks/>
          </p:cNvSpPr>
          <p:nvPr/>
        </p:nvSpPr>
        <p:spPr bwMode="auto">
          <a:xfrm>
            <a:off x="631902" y="2811840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AB8B1C5-EA11-6575-4367-AD293CB0C902}"/>
              </a:ext>
            </a:extLst>
          </p:cNvPr>
          <p:cNvSpPr txBox="1">
            <a:spLocks/>
          </p:cNvSpPr>
          <p:nvPr/>
        </p:nvSpPr>
        <p:spPr>
          <a:xfrm>
            <a:off x="1322171" y="2841425"/>
            <a:ext cx="10277693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Consume packages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77D1544-D2C7-9165-FB3E-AB90F25BBFE0}"/>
              </a:ext>
            </a:extLst>
          </p:cNvPr>
          <p:cNvSpPr>
            <a:spLocks/>
          </p:cNvSpPr>
          <p:nvPr/>
        </p:nvSpPr>
        <p:spPr bwMode="auto">
          <a:xfrm>
            <a:off x="631902" y="3554249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C98E3ECB-47DF-E9B8-51E1-5A4BF9316F02}"/>
              </a:ext>
            </a:extLst>
          </p:cNvPr>
          <p:cNvSpPr txBox="1">
            <a:spLocks/>
          </p:cNvSpPr>
          <p:nvPr/>
        </p:nvSpPr>
        <p:spPr>
          <a:xfrm>
            <a:off x="1322171" y="3583834"/>
            <a:ext cx="10277693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Maintain local installation cache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4548D77-E70E-7A23-CFE0-97A36BB0C2C8}"/>
              </a:ext>
            </a:extLst>
          </p:cNvPr>
          <p:cNvSpPr>
            <a:spLocks/>
          </p:cNvSpPr>
          <p:nvPr/>
        </p:nvSpPr>
        <p:spPr bwMode="auto">
          <a:xfrm>
            <a:off x="631902" y="4296658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35CBA7D5-2B37-9221-E28E-524C52A8F09A}"/>
              </a:ext>
            </a:extLst>
          </p:cNvPr>
          <p:cNvSpPr txBox="1">
            <a:spLocks/>
          </p:cNvSpPr>
          <p:nvPr/>
        </p:nvSpPr>
        <p:spPr>
          <a:xfrm>
            <a:off x="1322171" y="4326243"/>
            <a:ext cx="10277693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Publish packages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3C933DE-0702-F98E-4391-CDD9B38BF1D9}"/>
              </a:ext>
            </a:extLst>
          </p:cNvPr>
          <p:cNvSpPr>
            <a:spLocks/>
          </p:cNvSpPr>
          <p:nvPr/>
        </p:nvSpPr>
        <p:spPr bwMode="auto">
          <a:xfrm>
            <a:off x="631902" y="5039069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4BB2BE5D-2918-C47F-986F-E34B6156C967}"/>
              </a:ext>
            </a:extLst>
          </p:cNvPr>
          <p:cNvSpPr txBox="1">
            <a:spLocks/>
          </p:cNvSpPr>
          <p:nvPr/>
        </p:nvSpPr>
        <p:spPr>
          <a:xfrm>
            <a:off x="1322171" y="5048708"/>
            <a:ext cx="10277693" cy="1138773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+mj-lt"/>
              </a:rPr>
              <a:t>Choose tooling:</a:t>
            </a:r>
          </a:p>
          <a:p>
            <a:pPr marL="295275" indent="-180975">
              <a:spcBef>
                <a:spcPts val="600"/>
              </a:spcBef>
            </a:pPr>
            <a:r>
              <a:rPr lang="en-US" sz="1800" dirty="0">
                <a:solidFill>
                  <a:schemeClr val="tx1"/>
                </a:solidFill>
              </a:rPr>
              <a:t>Command-line tooling</a:t>
            </a:r>
          </a:p>
          <a:p>
            <a:pPr marL="295275" indent="-180975">
              <a:spcBef>
                <a:spcPts val="600"/>
              </a:spcBef>
            </a:pPr>
            <a:r>
              <a:rPr lang="en-US" sz="1800" dirty="0">
                <a:solidFill>
                  <a:schemeClr val="tx1"/>
                </a:solidFill>
              </a:rPr>
              <a:t>Integrated in build and release pipelines </a:t>
            </a:r>
          </a:p>
        </p:txBody>
      </p:sp>
    </p:spTree>
    <p:extLst>
      <p:ext uri="{BB962C8B-B14F-4D97-AF65-F5344CB8AC3E}">
        <p14:creationId xmlns:p14="http://schemas.microsoft.com/office/powerpoint/2010/main" val="342272937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6E7B050-B47C-4799-30AB-B67C6A379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88261" y="1410867"/>
            <a:ext cx="11013474" cy="75185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endParaRPr lang="en-IN" sz="2000" kern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5A0B7C-40C6-0566-AB36-B6BD629F3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88261" y="2305522"/>
            <a:ext cx="11013474" cy="75185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endParaRPr lang="en-IN" sz="2000" kern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878DE8-8639-6D5F-C6E5-1533BCC35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88261" y="3200177"/>
            <a:ext cx="11013474" cy="75185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endParaRPr lang="en-IN" sz="2000" kern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13E397-567E-F4D2-8CC8-1B9992D8A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88261" y="4094832"/>
            <a:ext cx="11013474" cy="75185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endParaRPr lang="en-IN" sz="2000" kern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15FFECC-05E6-A904-5FE8-8095ADD17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>
          <a:xfrm>
            <a:off x="588261" y="4989484"/>
            <a:ext cx="11013474" cy="75185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endParaRPr lang="en-IN" sz="2000" kern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0AECEAA-F15A-B7CF-B744-EF4B7E905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common public package sources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5D5321B-8047-02B8-5AE2-40E7B4C1E21D}"/>
              </a:ext>
            </a:extLst>
          </p:cNvPr>
          <p:cNvSpPr>
            <a:spLocks/>
          </p:cNvSpPr>
          <p:nvPr/>
        </p:nvSpPr>
        <p:spPr>
          <a:xfrm>
            <a:off x="607311" y="1429916"/>
            <a:ext cx="3862634" cy="7137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r>
              <a:rPr lang="da-DK" sz="2200" kern="1200" baseline="0" dirty="0">
                <a:solidFill>
                  <a:srgbClr val="002060"/>
                </a:solidFill>
                <a:latin typeface="+mj-lt"/>
              </a:rPr>
              <a:t>NuGet Gallery</a:t>
            </a:r>
            <a:endParaRPr lang="en-IN" sz="2200" kern="1200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596614-6058-8674-EE21-BF60199AEDE7}"/>
              </a:ext>
            </a:extLst>
          </p:cNvPr>
          <p:cNvSpPr>
            <a:spLocks/>
          </p:cNvSpPr>
          <p:nvPr/>
        </p:nvSpPr>
        <p:spPr>
          <a:xfrm>
            <a:off x="4441372" y="1410867"/>
            <a:ext cx="7066688" cy="7518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r>
              <a:rPr lang="da-DK" sz="2000" kern="1200" baseline="0" dirty="0">
                <a:solidFill>
                  <a:srgbClr val="0078D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https://nuget.org</a:t>
            </a:r>
            <a:r>
              <a:rPr lang="da-DK" sz="2000" kern="1200" baseline="0" dirty="0">
                <a:solidFill>
                  <a:srgbClr val="0078D4"/>
                </a:solidFill>
              </a:rPr>
              <a:t> </a:t>
            </a:r>
            <a:endParaRPr lang="en-IN" sz="2000" kern="1200" dirty="0">
              <a:solidFill>
                <a:srgbClr val="0078D4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69A46-1BBC-B0A7-7F30-FAE92BB329BD}"/>
              </a:ext>
            </a:extLst>
          </p:cNvPr>
          <p:cNvSpPr>
            <a:spLocks/>
          </p:cNvSpPr>
          <p:nvPr/>
        </p:nvSpPr>
        <p:spPr>
          <a:xfrm>
            <a:off x="611503" y="2334796"/>
            <a:ext cx="3862634" cy="7137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r>
              <a:rPr lang="da-DK" sz="2200" kern="1200" baseline="0">
                <a:solidFill>
                  <a:srgbClr val="002060"/>
                </a:solidFill>
                <a:latin typeface="+mj-lt"/>
              </a:rPr>
              <a:t>NPMjs</a:t>
            </a:r>
            <a:endParaRPr lang="en-IN" sz="2200" kern="120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CE046A-6546-7BAC-F3EF-A8B43A43FEA5}"/>
              </a:ext>
            </a:extLst>
          </p:cNvPr>
          <p:cNvSpPr>
            <a:spLocks/>
          </p:cNvSpPr>
          <p:nvPr/>
        </p:nvSpPr>
        <p:spPr>
          <a:xfrm>
            <a:off x="4441372" y="2305522"/>
            <a:ext cx="7066688" cy="7518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r>
              <a:rPr lang="da-DK" sz="2000" kern="1200" baseline="0">
                <a:solidFill>
                  <a:srgbClr val="0078D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https://npmjs.org</a:t>
            </a:r>
            <a:r>
              <a:rPr lang="da-DK" sz="2000" kern="1200" baseline="0">
                <a:solidFill>
                  <a:srgbClr val="0078D4"/>
                </a:solidFill>
              </a:rPr>
              <a:t> </a:t>
            </a:r>
            <a:endParaRPr lang="en-IN" sz="2000" kern="1200">
              <a:solidFill>
                <a:srgbClr val="0078D4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72BB96-B922-F435-55A8-AAD2E13CA974}"/>
              </a:ext>
            </a:extLst>
          </p:cNvPr>
          <p:cNvSpPr>
            <a:spLocks/>
          </p:cNvSpPr>
          <p:nvPr/>
        </p:nvSpPr>
        <p:spPr>
          <a:xfrm>
            <a:off x="611503" y="3221831"/>
            <a:ext cx="3862634" cy="7137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r>
              <a:rPr lang="da-DK" sz="2200" kern="1200" baseline="0">
                <a:solidFill>
                  <a:srgbClr val="002060"/>
                </a:solidFill>
                <a:latin typeface="+mj-lt"/>
              </a:rPr>
              <a:t>Maven</a:t>
            </a:r>
            <a:endParaRPr lang="en-IN" sz="2200" kern="120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F48313-9BF3-2DEC-140C-75AF8CF3BB2E}"/>
              </a:ext>
            </a:extLst>
          </p:cNvPr>
          <p:cNvSpPr>
            <a:spLocks/>
          </p:cNvSpPr>
          <p:nvPr/>
        </p:nvSpPr>
        <p:spPr>
          <a:xfrm>
            <a:off x="4441372" y="3200177"/>
            <a:ext cx="7066688" cy="7518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r>
              <a:rPr lang="da-DK" sz="2000" kern="1200" baseline="0">
                <a:solidFill>
                  <a:srgbClr val="0078D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https://search.maven.org</a:t>
            </a:r>
            <a:r>
              <a:rPr lang="da-DK" sz="2000" kern="1200" baseline="0">
                <a:solidFill>
                  <a:srgbClr val="0078D4"/>
                </a:solidFill>
              </a:rPr>
              <a:t> </a:t>
            </a:r>
            <a:endParaRPr lang="en-IN" sz="2000" kern="1200">
              <a:solidFill>
                <a:srgbClr val="0078D4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A621949-21EC-9DD0-163D-7D271108BEC3}"/>
              </a:ext>
            </a:extLst>
          </p:cNvPr>
          <p:cNvSpPr>
            <a:spLocks/>
          </p:cNvSpPr>
          <p:nvPr/>
        </p:nvSpPr>
        <p:spPr>
          <a:xfrm>
            <a:off x="611503" y="4116486"/>
            <a:ext cx="3862634" cy="7137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r>
              <a:rPr lang="da-DK" sz="2200" kern="1200" baseline="0">
                <a:solidFill>
                  <a:srgbClr val="002060"/>
                </a:solidFill>
                <a:latin typeface="+mj-lt"/>
              </a:rPr>
              <a:t>Docker Hub</a:t>
            </a:r>
            <a:endParaRPr lang="en-IN" sz="2200" kern="120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88D0430-5166-EB1F-CBBA-94761E511C7C}"/>
              </a:ext>
            </a:extLst>
          </p:cNvPr>
          <p:cNvSpPr>
            <a:spLocks/>
          </p:cNvSpPr>
          <p:nvPr/>
        </p:nvSpPr>
        <p:spPr>
          <a:xfrm>
            <a:off x="4441372" y="4094832"/>
            <a:ext cx="7066688" cy="7518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r>
              <a:rPr lang="da-DK" sz="2000" kern="1200" baseline="0" dirty="0">
                <a:solidFill>
                  <a:srgbClr val="0078D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https://hub.docker.com</a:t>
            </a:r>
            <a:r>
              <a:rPr lang="da-DK" sz="2000" kern="1200" baseline="0" dirty="0">
                <a:solidFill>
                  <a:srgbClr val="0078D4"/>
                </a:solidFill>
              </a:rPr>
              <a:t> </a:t>
            </a:r>
            <a:endParaRPr lang="en-IN" sz="2000" kern="1200" dirty="0">
              <a:solidFill>
                <a:srgbClr val="0078D4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A520433-BF17-A014-7291-BB46E21C2DC1}"/>
              </a:ext>
            </a:extLst>
          </p:cNvPr>
          <p:cNvSpPr>
            <a:spLocks/>
          </p:cNvSpPr>
          <p:nvPr/>
        </p:nvSpPr>
        <p:spPr>
          <a:xfrm>
            <a:off x="611503" y="5011138"/>
            <a:ext cx="3862634" cy="7137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r>
              <a:rPr lang="da-DK" sz="2200" kern="1200" baseline="0" dirty="0">
                <a:solidFill>
                  <a:srgbClr val="002060"/>
                </a:solidFill>
                <a:latin typeface="+mj-lt"/>
              </a:rPr>
              <a:t>Python Package Index</a:t>
            </a:r>
            <a:endParaRPr lang="en-IN" sz="2200" kern="1200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B0BBE4-50F0-7031-56F4-45BD92783302}"/>
              </a:ext>
            </a:extLst>
          </p:cNvPr>
          <p:cNvSpPr>
            <a:spLocks/>
          </p:cNvSpPr>
          <p:nvPr/>
        </p:nvSpPr>
        <p:spPr>
          <a:xfrm>
            <a:off x="4441372" y="4989484"/>
            <a:ext cx="7066688" cy="7518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82880" tIns="137160" rIns="182880" bIns="137160" numCol="1" spcCol="1270" anchor="ctr" anchorCtr="0">
            <a:noAutofit/>
          </a:bodyPr>
          <a:lstStyle/>
          <a:p>
            <a:pPr marL="0" lvl="0" indent="0" algn="l" defTabSz="1111250">
              <a:spcBef>
                <a:spcPct val="0"/>
              </a:spcBef>
              <a:spcAft>
                <a:spcPct val="35000"/>
              </a:spcAft>
              <a:buNone/>
            </a:pPr>
            <a:r>
              <a:rPr lang="da-DK" sz="2000" kern="1200" baseline="0" dirty="0">
                <a:solidFill>
                  <a:srgbClr val="0078D4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https://pypi.org</a:t>
            </a:r>
            <a:r>
              <a:rPr lang="da-DK" sz="2000" kern="1200" baseline="0" dirty="0">
                <a:solidFill>
                  <a:srgbClr val="0078D4"/>
                </a:solidFill>
              </a:rPr>
              <a:t> </a:t>
            </a:r>
            <a:endParaRPr lang="en-IN" sz="2000" kern="1200" dirty="0">
              <a:solidFill>
                <a:srgbClr val="0078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40149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4B4E3-5F9C-3C01-AD5C-571DAF7BB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self-hosted and SaaS based package sources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28C39EB-0F36-FB68-71EF-E4E80AB067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549741"/>
              </p:ext>
            </p:extLst>
          </p:nvPr>
        </p:nvGraphicFramePr>
        <p:xfrm>
          <a:off x="584200" y="1581151"/>
          <a:ext cx="11010900" cy="46942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1914">
                  <a:extLst>
                    <a:ext uri="{9D8B030D-6E8A-4147-A177-3AD203B41FA5}">
                      <a16:colId xmlns:a16="http://schemas.microsoft.com/office/drawing/2014/main" val="1326493184"/>
                    </a:ext>
                  </a:extLst>
                </a:gridCol>
                <a:gridCol w="3497943">
                  <a:extLst>
                    <a:ext uri="{9D8B030D-6E8A-4147-A177-3AD203B41FA5}">
                      <a16:colId xmlns:a16="http://schemas.microsoft.com/office/drawing/2014/main" val="557119274"/>
                    </a:ext>
                  </a:extLst>
                </a:gridCol>
                <a:gridCol w="5441043">
                  <a:extLst>
                    <a:ext uri="{9D8B030D-6E8A-4147-A177-3AD203B41FA5}">
                      <a16:colId xmlns:a16="http://schemas.microsoft.com/office/drawing/2014/main" val="1073925347"/>
                    </a:ext>
                  </a:extLst>
                </a:gridCol>
              </a:tblGrid>
              <a:tr h="756921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+mj-lt"/>
                        </a:rPr>
                        <a:t>Package type</a:t>
                      </a:r>
                    </a:p>
                  </a:txBody>
                  <a:tcPr marL="137160" marR="137160" marT="91440" marB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9D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+mj-lt"/>
                        </a:rPr>
                        <a:t>Self-hosted private feed</a:t>
                      </a:r>
                    </a:p>
                  </a:txBody>
                  <a:tcPr marL="137160" marR="137160" marT="91440" marB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88DC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+mj-lt"/>
                        </a:rPr>
                        <a:t>SaaS private feed</a:t>
                      </a:r>
                    </a:p>
                  </a:txBody>
                  <a:tcPr marL="137160" marR="137160" marT="91440" marB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DC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9537693"/>
                  </a:ext>
                </a:extLst>
              </a:tr>
              <a:tr h="756921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rgbClr val="2A446F"/>
                          </a:solidFill>
                          <a:latin typeface="+mj-lt"/>
                        </a:rPr>
                        <a:t>NuGet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NuGet server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Azure Artifacts, 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+mn-lt"/>
                        </a:rPr>
                        <a:t>MyGet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, GitHub Packages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527"/>
                  </a:ext>
                </a:extLst>
              </a:tr>
              <a:tr h="756921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rgbClr val="2A446F"/>
                          </a:solidFill>
                          <a:latin typeface="+mj-lt"/>
                        </a:rPr>
                        <a:t>NPM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Sinopia,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cnpmjs.org, 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Verdaccio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NPMjs.org, 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+mn-lt"/>
                        </a:rPr>
                        <a:t>MyGet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, Azure Artifacts, GitHub Packages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362414"/>
                  </a:ext>
                </a:extLst>
              </a:tr>
              <a:tr h="756921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rgbClr val="2A446F"/>
                          </a:solidFill>
                          <a:latin typeface="+mj-lt"/>
                        </a:rPr>
                        <a:t>Maven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>
                          <a:solidFill>
                            <a:schemeClr val="tx1"/>
                          </a:solidFill>
                          <a:latin typeface="+mn-lt"/>
                        </a:rPr>
                        <a:t>Nexus, Artifactory, </a:t>
                      </a:r>
                      <a:r>
                        <a:rPr lang="en-US" sz="1800" err="1">
                          <a:solidFill>
                            <a:schemeClr val="tx1"/>
                          </a:solidFill>
                          <a:latin typeface="+mn-lt"/>
                        </a:rPr>
                        <a:t>Archiva</a:t>
                      </a:r>
                      <a:endParaRPr lang="en-US" sz="180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Azure Artifacts, 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+mn-lt"/>
                        </a:rPr>
                        <a:t>Bintray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, 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+mn-lt"/>
                        </a:rPr>
                        <a:t>JitPack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, GitHub Packages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7028408"/>
                  </a:ext>
                </a:extLst>
              </a:tr>
              <a:tr h="909631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rgbClr val="2A446F"/>
                          </a:solidFill>
                          <a:latin typeface="+mj-lt"/>
                        </a:rPr>
                        <a:t>Docker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Portus, Quay, Harbor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Docker Hub, Azure Container Registry, Amazon Elastic Container Registry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146626"/>
                  </a:ext>
                </a:extLst>
              </a:tr>
              <a:tr h="756921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rgbClr val="2A446F"/>
                          </a:solidFill>
                          <a:latin typeface="+mj-lt"/>
                        </a:rPr>
                        <a:t>Python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+mn-lt"/>
                        </a:rPr>
                        <a:t>PyPI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 Server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</a:rPr>
                        <a:t>Azure Artifacts, </a:t>
                      </a:r>
                      <a:r>
                        <a:rPr lang="en-US" sz="1800" dirty="0" err="1">
                          <a:solidFill>
                            <a:schemeClr val="tx1"/>
                          </a:solidFill>
                          <a:latin typeface="+mn-lt"/>
                        </a:rPr>
                        <a:t>Gemfury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76947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155920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2026248-DA5B-2319-0C2C-4D6109F64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Consume packages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FA723BF-2F83-CBB1-B490-4100CFA8CA1B}"/>
              </a:ext>
            </a:extLst>
          </p:cNvPr>
          <p:cNvSpPr>
            <a:spLocks/>
          </p:cNvSpPr>
          <p:nvPr/>
        </p:nvSpPr>
        <p:spPr bwMode="auto">
          <a:xfrm>
            <a:off x="631902" y="1602255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6EB285B-A73B-8CDA-45B6-430FEBE8B103}"/>
              </a:ext>
            </a:extLst>
          </p:cNvPr>
          <p:cNvSpPr txBox="1">
            <a:spLocks/>
          </p:cNvSpPr>
          <p:nvPr/>
        </p:nvSpPr>
        <p:spPr>
          <a:xfrm>
            <a:off x="1322172" y="1665705"/>
            <a:ext cx="10277692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Identify a required dependency in your codebase</a:t>
            </a:r>
            <a:endParaRPr lang="en-IN" sz="22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870667-716E-7A89-0FB6-03C9ECECEBA1}"/>
              </a:ext>
            </a:extLst>
          </p:cNvPr>
          <p:cNvSpPr>
            <a:spLocks/>
          </p:cNvSpPr>
          <p:nvPr/>
        </p:nvSpPr>
        <p:spPr bwMode="auto">
          <a:xfrm>
            <a:off x="631902" y="2412583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7D5C0E91-9282-E57A-82DA-14C41E9CAE7A}"/>
              </a:ext>
            </a:extLst>
          </p:cNvPr>
          <p:cNvSpPr txBox="1">
            <a:spLocks/>
          </p:cNvSpPr>
          <p:nvPr/>
        </p:nvSpPr>
        <p:spPr>
          <a:xfrm>
            <a:off x="1322172" y="2476033"/>
            <a:ext cx="10277692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Find a component that satisfies the requirements for the project</a:t>
            </a:r>
            <a:endParaRPr lang="en-IN" sz="220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693688C-064B-B107-044C-1840C0719F78}"/>
              </a:ext>
            </a:extLst>
          </p:cNvPr>
          <p:cNvSpPr>
            <a:spLocks/>
          </p:cNvSpPr>
          <p:nvPr/>
        </p:nvSpPr>
        <p:spPr bwMode="auto">
          <a:xfrm>
            <a:off x="631902" y="3328738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AB8B1C5-EA11-6575-4367-AD293CB0C902}"/>
              </a:ext>
            </a:extLst>
          </p:cNvPr>
          <p:cNvSpPr txBox="1">
            <a:spLocks/>
          </p:cNvSpPr>
          <p:nvPr/>
        </p:nvSpPr>
        <p:spPr>
          <a:xfrm>
            <a:off x="1322172" y="3222911"/>
            <a:ext cx="10277692" cy="769441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Search the package sources for a package offering a correct version of the component</a:t>
            </a:r>
            <a:endParaRPr lang="en-IN" sz="2200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77D1544-D2C7-9165-FB3E-AB90F25BBFE0}"/>
              </a:ext>
            </a:extLst>
          </p:cNvPr>
          <p:cNvSpPr>
            <a:spLocks/>
          </p:cNvSpPr>
          <p:nvPr/>
        </p:nvSpPr>
        <p:spPr bwMode="auto">
          <a:xfrm>
            <a:off x="631902" y="4244894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C98E3ECB-47DF-E9B8-51E1-5A4BF9316F02}"/>
              </a:ext>
            </a:extLst>
          </p:cNvPr>
          <p:cNvSpPr txBox="1">
            <a:spLocks/>
          </p:cNvSpPr>
          <p:nvPr/>
        </p:nvSpPr>
        <p:spPr>
          <a:xfrm>
            <a:off x="1322172" y="4308344"/>
            <a:ext cx="10277692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Install the package into the codebase and development machine</a:t>
            </a:r>
            <a:endParaRPr lang="en-IN" sz="22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4548D77-E70E-7A23-CFE0-97A36BB0C2C8}"/>
              </a:ext>
            </a:extLst>
          </p:cNvPr>
          <p:cNvSpPr>
            <a:spLocks/>
          </p:cNvSpPr>
          <p:nvPr/>
        </p:nvSpPr>
        <p:spPr bwMode="auto">
          <a:xfrm>
            <a:off x="631902" y="5161051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35CBA7D5-2B37-9221-E28E-524C52A8F09A}"/>
              </a:ext>
            </a:extLst>
          </p:cNvPr>
          <p:cNvSpPr txBox="1">
            <a:spLocks/>
          </p:cNvSpPr>
          <p:nvPr/>
        </p:nvSpPr>
        <p:spPr>
          <a:xfrm>
            <a:off x="1322172" y="5055224"/>
            <a:ext cx="9523628" cy="769441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Create the software implementation that uses the new components from the package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383121313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8D5497C-DED0-AE47-ABF3-B61051618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Azure Artifacts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0027117-AA02-16B1-9FE5-BCD3496FF35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0360" y="1819128"/>
            <a:ext cx="5160004" cy="2600712"/>
          </a:xfrm>
        </p:spPr>
        <p:txBody>
          <a:bodyPr/>
          <a:lstStyle/>
          <a:p>
            <a:pPr marL="0" indent="0">
              <a:buNone/>
            </a:pPr>
            <a:r>
              <a:rPr lang="en-AU" sz="2200" dirty="0">
                <a:solidFill>
                  <a:schemeClr val="tx1"/>
                </a:solidFill>
                <a:latin typeface="+mj-lt"/>
              </a:rPr>
              <a:t>Create private and public package feeds for package types:</a:t>
            </a:r>
          </a:p>
          <a:p>
            <a:pPr marL="457200" indent="-295275" defTabSz="914367">
              <a:spcBef>
                <a:spcPts val="6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800" dirty="0">
                <a:latin typeface="+mn-lt"/>
                <a:cs typeface="+mn-cs"/>
              </a:rPr>
              <a:t>NuGet</a:t>
            </a:r>
          </a:p>
          <a:p>
            <a:pPr marL="457200" indent="-295275" defTabSz="914367">
              <a:spcBef>
                <a:spcPts val="6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800" dirty="0">
                <a:latin typeface="+mn-lt"/>
                <a:cs typeface="+mn-cs"/>
              </a:rPr>
              <a:t>NPM</a:t>
            </a:r>
          </a:p>
          <a:p>
            <a:pPr marL="457200" indent="-295275" defTabSz="914367">
              <a:spcBef>
                <a:spcPts val="6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800" dirty="0">
                <a:latin typeface="+mn-lt"/>
                <a:cs typeface="+mn-cs"/>
              </a:rPr>
              <a:t>Maven</a:t>
            </a:r>
          </a:p>
          <a:p>
            <a:pPr marL="457200" indent="-295275" defTabSz="914367">
              <a:spcBef>
                <a:spcPts val="6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800" dirty="0">
                <a:latin typeface="+mn-lt"/>
                <a:cs typeface="+mn-cs"/>
              </a:rPr>
              <a:t>Universal</a:t>
            </a:r>
          </a:p>
          <a:p>
            <a:pPr marL="457200" indent="-295275" defTabSz="914367">
              <a:spcBef>
                <a:spcPts val="6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800" dirty="0">
                <a:latin typeface="+mn-lt"/>
                <a:cs typeface="+mn-cs"/>
              </a:rPr>
              <a:t>Python</a:t>
            </a:r>
            <a:endParaRPr lang="en-AU" sz="2000" dirty="0">
              <a:latin typeface="+mn-lt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363257-DF17-507C-5EE2-F14279324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6096000" y="-1"/>
            <a:ext cx="6096000" cy="6858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Logo of Azure Artifacts">
            <a:extLst>
              <a:ext uri="{FF2B5EF4-FFF2-40B4-BE49-F238E27FC236}">
                <a16:creationId xmlns:a16="http://schemas.microsoft.com/office/drawing/2014/main" id="{D210074E-8BC4-49F8-A9C5-C99A7080801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053386" y="1482901"/>
            <a:ext cx="2309814" cy="23525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9370F70-D5C5-00B5-8E64-129745842118}"/>
              </a:ext>
            </a:extLst>
          </p:cNvPr>
          <p:cNvSpPr/>
          <p:nvPr/>
        </p:nvSpPr>
        <p:spPr bwMode="auto">
          <a:xfrm>
            <a:off x="7219229" y="4465856"/>
            <a:ext cx="3978130" cy="812642"/>
          </a:xfrm>
          <a:prstGeom prst="rect">
            <a:avLst/>
          </a:prstGeom>
          <a:noFill/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dirty="0">
                <a:solidFill>
                  <a:schemeClr val="tx1"/>
                </a:solidFill>
                <a:latin typeface="+mj-lt"/>
              </a:rPr>
              <a:t>Azure Artifacts</a:t>
            </a:r>
          </a:p>
        </p:txBody>
      </p:sp>
    </p:spTree>
    <p:extLst>
      <p:ext uri="{BB962C8B-B14F-4D97-AF65-F5344CB8AC3E}">
        <p14:creationId xmlns:p14="http://schemas.microsoft.com/office/powerpoint/2010/main" val="203329040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06960-4765-D146-53E7-04DA9CA69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585216"/>
            <a:ext cx="4710689" cy="984885"/>
          </a:xfrm>
        </p:spPr>
        <p:txBody>
          <a:bodyPr/>
          <a:lstStyle/>
          <a:p>
            <a:r>
              <a:rPr lang="en-US" dirty="0"/>
              <a:t>Publish packages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8346D4-D65F-545D-3DF5-2D788C53B75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5788" y="2085975"/>
            <a:ext cx="4713287" cy="2148280"/>
          </a:xfrm>
        </p:spPr>
        <p:txBody>
          <a:bodyPr/>
          <a:lstStyle/>
          <a:p>
            <a:pPr marL="0" lvl="0" indent="0">
              <a:buNone/>
            </a:pPr>
            <a:r>
              <a:rPr lang="en-US" sz="2200" dirty="0">
                <a:latin typeface="+mj-lt"/>
              </a:rPr>
              <a:t>From Azure DevOps portal</a:t>
            </a:r>
          </a:p>
          <a:p>
            <a:pPr marL="0" lvl="0" indent="0">
              <a:buNone/>
            </a:pPr>
            <a:r>
              <a:rPr lang="en-US" sz="2200" dirty="0">
                <a:latin typeface="+mj-lt"/>
              </a:rPr>
              <a:t>Feeds are centralized</a:t>
            </a:r>
          </a:p>
          <a:p>
            <a:pPr marL="0" lvl="0" indent="0">
              <a:buNone/>
            </a:pPr>
            <a:r>
              <a:rPr lang="en-US" sz="2200" dirty="0">
                <a:latin typeface="+mj-lt"/>
              </a:rPr>
              <a:t>Specify:</a:t>
            </a:r>
          </a:p>
          <a:p>
            <a:pPr marL="457200" indent="-295275"/>
            <a:r>
              <a:rPr lang="en-US" sz="1800" dirty="0"/>
              <a:t>Name</a:t>
            </a:r>
          </a:p>
          <a:p>
            <a:pPr marL="457200" indent="-295275"/>
            <a:r>
              <a:rPr lang="en-US" sz="1800" dirty="0"/>
              <a:t>Visibility</a:t>
            </a:r>
          </a:p>
          <a:p>
            <a:pPr marL="457200" indent="-295275"/>
            <a:r>
              <a:rPr lang="en-US" sz="1800" dirty="0"/>
              <a:t>Public sources as upstream</a:t>
            </a:r>
          </a:p>
        </p:txBody>
      </p:sp>
      <p:pic>
        <p:nvPicPr>
          <p:cNvPr id="7" name="Picture Placeholder 8" descr="A screenshot to create new feed">
            <a:extLst>
              <a:ext uri="{FF2B5EF4-FFF2-40B4-BE49-F238E27FC236}">
                <a16:creationId xmlns:a16="http://schemas.microsoft.com/office/drawing/2014/main" id="{A664419F-4E14-9B47-AFB9-DF0CF7F4DB4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394" t="-1020" r="-8394" b="-1020"/>
          <a:stretch/>
        </p:blipFill>
        <p:spPr>
          <a:xfrm>
            <a:off x="6096000" y="0"/>
            <a:ext cx="6096000" cy="6858000"/>
          </a:xfrm>
          <a:solidFill>
            <a:schemeClr val="bg1"/>
          </a:solidFill>
          <a:ln w="381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46925525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AA2DD4-116C-4848-1A26-98C1776CA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10" y="2153504"/>
            <a:ext cx="5221289" cy="1846659"/>
          </a:xfrm>
        </p:spPr>
        <p:txBody>
          <a:bodyPr/>
          <a:lstStyle/>
          <a:p>
            <a:r>
              <a:rPr lang="en-US" dirty="0"/>
              <a:t>Module 03: Migrate, consolidating and secure artifacts</a:t>
            </a:r>
          </a:p>
        </p:txBody>
      </p:sp>
    </p:spTree>
    <p:extLst>
      <p:ext uri="{BB962C8B-B14F-4D97-AF65-F5344CB8AC3E}">
        <p14:creationId xmlns:p14="http://schemas.microsoft.com/office/powerpoint/2010/main" val="606078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2026248-DA5B-2319-0C2C-4D6109F64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existing artifact repositories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7A54409-3CEE-70D0-B38C-1E4B99A149E0}"/>
              </a:ext>
            </a:extLst>
          </p:cNvPr>
          <p:cNvSpPr>
            <a:spLocks/>
          </p:cNvSpPr>
          <p:nvPr/>
        </p:nvSpPr>
        <p:spPr bwMode="auto">
          <a:xfrm>
            <a:off x="631902" y="1602255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3C415C3A-C1DF-BCAA-A6CE-9447FC52073A}"/>
              </a:ext>
            </a:extLst>
          </p:cNvPr>
          <p:cNvSpPr txBox="1">
            <a:spLocks/>
          </p:cNvSpPr>
          <p:nvPr/>
        </p:nvSpPr>
        <p:spPr>
          <a:xfrm>
            <a:off x="1322172" y="1665705"/>
            <a:ext cx="10277692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lang="en-US" sz="2200" dirty="0"/>
              <a:t>An artifact is a deployable component of your application.</a:t>
            </a:r>
            <a:endParaRPr lang="en-IN" sz="22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4A7642E-D455-BABA-E7AD-642B4995D6CA}"/>
              </a:ext>
            </a:extLst>
          </p:cNvPr>
          <p:cNvSpPr>
            <a:spLocks/>
          </p:cNvSpPr>
          <p:nvPr/>
        </p:nvSpPr>
        <p:spPr bwMode="auto">
          <a:xfrm>
            <a:off x="631902" y="2491954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BA052218-BCEF-F37E-8576-F7EE1296EDD7}"/>
              </a:ext>
            </a:extLst>
          </p:cNvPr>
          <p:cNvSpPr txBox="1">
            <a:spLocks/>
          </p:cNvSpPr>
          <p:nvPr/>
        </p:nvSpPr>
        <p:spPr>
          <a:xfrm>
            <a:off x="1322172" y="2445833"/>
            <a:ext cx="10277692" cy="650028"/>
          </a:xfrm>
          <a:prstGeom prst="rect">
            <a:avLst/>
          </a:prstGeom>
        </p:spPr>
        <p:txBody>
          <a:bodyPr wrap="square" lIns="91440" tIns="45720" rIns="91440" bIns="45720" anchor="ctr">
            <a:no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defTabSz="755650"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200" kern="1200" baseline="0" dirty="0">
                <a:solidFill>
                  <a:schemeClr val="tx1"/>
                </a:solidFill>
              </a:rPr>
              <a:t>Azure Pipelines can work with a wide variety of artifact sources and repositories</a:t>
            </a:r>
            <a:r>
              <a:rPr lang="en-US" sz="2200" dirty="0">
                <a:solidFill>
                  <a:schemeClr val="tx1"/>
                </a:solidFill>
              </a:rPr>
              <a:t>.</a:t>
            </a:r>
            <a:endParaRPr lang="en-IN" sz="2200" kern="1200" dirty="0">
              <a:solidFill>
                <a:schemeClr val="tx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5B1696E-8FC1-BC1A-E332-90E81054C3B2}"/>
              </a:ext>
            </a:extLst>
          </p:cNvPr>
          <p:cNvSpPr>
            <a:spLocks/>
          </p:cNvSpPr>
          <p:nvPr/>
        </p:nvSpPr>
        <p:spPr bwMode="auto">
          <a:xfrm>
            <a:off x="631902" y="3381653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04DE7169-08DB-A5A8-56E6-41C5D164482C}"/>
              </a:ext>
            </a:extLst>
          </p:cNvPr>
          <p:cNvSpPr txBox="1">
            <a:spLocks/>
          </p:cNvSpPr>
          <p:nvPr/>
        </p:nvSpPr>
        <p:spPr>
          <a:xfrm>
            <a:off x="1322172" y="3445102"/>
            <a:ext cx="10277692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lang="en-US" sz="2200" dirty="0"/>
              <a:t>Each release can specify which version of the artifacts are required.</a:t>
            </a:r>
            <a:endParaRPr lang="en-IN" sz="220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A9B91AE-BAFB-15A9-078B-5C1D90BCB288}"/>
              </a:ext>
            </a:extLst>
          </p:cNvPr>
          <p:cNvSpPr>
            <a:spLocks/>
          </p:cNvSpPr>
          <p:nvPr/>
        </p:nvSpPr>
        <p:spPr bwMode="auto">
          <a:xfrm>
            <a:off x="631902" y="4271352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78438235-7C23-13A1-0D53-2FD17FB015C4}"/>
              </a:ext>
            </a:extLst>
          </p:cNvPr>
          <p:cNvSpPr txBox="1">
            <a:spLocks/>
          </p:cNvSpPr>
          <p:nvPr/>
        </p:nvSpPr>
        <p:spPr>
          <a:xfrm>
            <a:off x="1322172" y="4165523"/>
            <a:ext cx="10277692" cy="769444"/>
          </a:xfrm>
          <a:prstGeom prst="rect">
            <a:avLst/>
          </a:prstGeom>
        </p:spPr>
        <p:txBody>
          <a:bodyPr wrap="square" lIns="91440" tIns="45720" rIns="91440" bIns="45720" anchor="ctr">
            <a:no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lang="en-US" sz="2200" dirty="0"/>
              <a:t>Azure Artifacts can eliminate the need to manage file shares or to host private </a:t>
            </a:r>
            <a:br>
              <a:rPr lang="en-US" sz="2200" dirty="0"/>
            </a:br>
            <a:r>
              <a:rPr lang="en-US" sz="2200" dirty="0"/>
              <a:t>package servers.</a:t>
            </a:r>
            <a:endParaRPr lang="en-IN" sz="220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DAE350F-A382-0FA5-77C9-7302D8744947}"/>
              </a:ext>
            </a:extLst>
          </p:cNvPr>
          <p:cNvSpPr>
            <a:spLocks/>
          </p:cNvSpPr>
          <p:nvPr/>
        </p:nvSpPr>
        <p:spPr bwMode="auto">
          <a:xfrm>
            <a:off x="631902" y="5161051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96798C3-159F-F6F2-CF8D-FE4980839177}"/>
              </a:ext>
            </a:extLst>
          </p:cNvPr>
          <p:cNvSpPr txBox="1">
            <a:spLocks/>
          </p:cNvSpPr>
          <p:nvPr/>
        </p:nvSpPr>
        <p:spPr>
          <a:xfrm>
            <a:off x="1322172" y="5055224"/>
            <a:ext cx="9383928" cy="769441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lang="en-US" sz="2200" dirty="0"/>
              <a:t>Azure Artifacts provides universal artifact management for Maven, </a:t>
            </a:r>
            <a:r>
              <a:rPr lang="en-US" sz="2200" dirty="0" err="1"/>
              <a:t>npm</a:t>
            </a:r>
            <a:r>
              <a:rPr lang="en-US" sz="2200" dirty="0"/>
              <a:t> and NuGet.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0705046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9AC2BCB-99CA-DCC4-6DEF-ADCE04D06A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818177"/>
            <a:ext cx="11013474" cy="2800767"/>
          </a:xfrm>
        </p:spPr>
        <p:txBody>
          <a:bodyPr vert="horz" wrap="square" lIns="0" tIns="0" rIns="0" bIns="0" rtlCol="0">
            <a:spAutoFit/>
          </a:bodyPr>
          <a:lstStyle/>
          <a:p>
            <a:r>
              <a:rPr lang="en-US" dirty="0"/>
              <a:t>Module 01: Explore package dependencies.</a:t>
            </a:r>
          </a:p>
          <a:p>
            <a:r>
              <a:rPr lang="en-US" dirty="0"/>
              <a:t>Module 02: Understand package management.</a:t>
            </a:r>
          </a:p>
          <a:p>
            <a:r>
              <a:rPr lang="en-US" dirty="0"/>
              <a:t>Module 03: Migrate, consolidating and secure artifacts.</a:t>
            </a:r>
          </a:p>
          <a:p>
            <a:r>
              <a:rPr lang="en-US" dirty="0"/>
              <a:t>Module 04: Implement a versioning strategy.</a:t>
            </a:r>
          </a:p>
          <a:p>
            <a:r>
              <a:rPr lang="en-US" dirty="0"/>
              <a:t>Module 05: Introduction to GitHub Packages.</a:t>
            </a:r>
          </a:p>
          <a:p>
            <a:r>
              <a:rPr lang="en-US" dirty="0"/>
              <a:t>Labs &amp; Learning Path review and takeaways.</a:t>
            </a:r>
          </a:p>
        </p:txBody>
      </p:sp>
    </p:spTree>
    <p:extLst>
      <p:ext uri="{BB962C8B-B14F-4D97-AF65-F5344CB8AC3E}">
        <p14:creationId xmlns:p14="http://schemas.microsoft.com/office/powerpoint/2010/main" val="12393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D1B51-07AA-672B-67FE-2E8F17558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Secure access to package feeds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406F71-3B1D-FDF8-7A45-207CE777D05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591056"/>
            <a:ext cx="11013474" cy="1123384"/>
          </a:xfrm>
        </p:spPr>
        <p:txBody>
          <a:bodyPr/>
          <a:lstStyle/>
          <a:p>
            <a:pPr marL="0" indent="0">
              <a:spcBef>
                <a:spcPts val="600"/>
              </a:spcBef>
              <a:spcAft>
                <a:spcPts val="300"/>
              </a:spcAft>
              <a:buNone/>
            </a:pPr>
            <a:r>
              <a:rPr lang="en-US" sz="2200" dirty="0">
                <a:latin typeface="+mj-lt"/>
              </a:rPr>
              <a:t>Feeds must be secured:</a:t>
            </a:r>
          </a:p>
          <a:p>
            <a:pPr marL="341313" indent="-176213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Private feeds </a:t>
            </a:r>
          </a:p>
          <a:p>
            <a:pPr marL="341313" indent="-176213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Not allow access by unauthorized users for publishing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EBB5C3-4F3C-41A9-CBF2-003C63EA008F}"/>
              </a:ext>
            </a:extLst>
          </p:cNvPr>
          <p:cNvSpPr>
            <a:spLocks/>
          </p:cNvSpPr>
          <p:nvPr/>
        </p:nvSpPr>
        <p:spPr bwMode="auto">
          <a:xfrm>
            <a:off x="584200" y="3320170"/>
            <a:ext cx="5219700" cy="2513278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742">
              <a:spcBef>
                <a:spcPts val="600"/>
              </a:spcBef>
              <a:spcAft>
                <a:spcPts val="300"/>
              </a:spcAft>
              <a:buSzPct val="90000"/>
              <a:defRPr/>
            </a:pPr>
            <a:r>
              <a:rPr lang="en-US" sz="2200" dirty="0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Restricted access for consumption:</a:t>
            </a:r>
          </a:p>
          <a:p>
            <a:pPr marL="0" marR="0" lvl="1" algn="l" defTabSz="932742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ea"/>
                <a:cs typeface="+mn-cs"/>
              </a:rPr>
              <a:t>Whenever a package feed and its packages should only be consumed by a certain audience, it is required to restrict access to it. Only those allowed access will be able to consume the packages from the feed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  <a:endParaRPr 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cs typeface="Segoe U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0739A7-A005-00F0-7991-34075B5C7860}"/>
              </a:ext>
            </a:extLst>
          </p:cNvPr>
          <p:cNvSpPr>
            <a:spLocks/>
          </p:cNvSpPr>
          <p:nvPr/>
        </p:nvSpPr>
        <p:spPr bwMode="auto">
          <a:xfrm>
            <a:off x="6244220" y="3320170"/>
            <a:ext cx="5219700" cy="2513278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defTabSz="932742">
              <a:spcBef>
                <a:spcPts val="600"/>
              </a:spcBef>
              <a:spcAft>
                <a:spcPts val="300"/>
              </a:spcAft>
              <a:buSzPct val="90000"/>
              <a:defRPr/>
            </a:pPr>
            <a:r>
              <a:rPr lang="en-US" sz="2200" dirty="0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Restricted access for publishing:</a:t>
            </a:r>
          </a:p>
          <a:p>
            <a:pPr marL="0" lvl="1">
              <a:spcBef>
                <a:spcPts val="600"/>
              </a:spcBef>
              <a:defRPr/>
            </a:pPr>
            <a:r>
              <a:rPr lang="en-US" sz="1800" dirty="0">
                <a:solidFill>
                  <a:schemeClr val="tx1"/>
                </a:solidFill>
              </a:rPr>
              <a:t>Secure access is required to restrict who can publish, so feeds and their packages cannot be modified by unauthorized or untrusted persons and accounts.</a:t>
            </a:r>
            <a:endParaRPr lang="en-US" sz="1800" dirty="0">
              <a:solidFill>
                <a:schemeClr val="tx1"/>
              </a:solidFill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219347782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0F89040-3543-C5C8-CB99-267C22D8A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Examine permissions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67C5217-068B-77AE-E892-6883EAEF740F}"/>
              </a:ext>
            </a:extLst>
          </p:cNvPr>
          <p:cNvSpPr txBox="1">
            <a:spLocks/>
          </p:cNvSpPr>
          <p:nvPr/>
        </p:nvSpPr>
        <p:spPr>
          <a:xfrm>
            <a:off x="584199" y="1386766"/>
            <a:ext cx="11011601" cy="276999"/>
          </a:xfrm>
          <a:prstGeom prst="rect">
            <a:avLst/>
          </a:prstGeom>
        </p:spPr>
        <p:txBody>
          <a:bodyPr lIns="0" tIns="0" rIns="0" bIns="0" anchor="ctr"/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+mj-lt"/>
              </a:rPr>
              <a:t>Roles have certain permissions</a:t>
            </a:r>
          </a:p>
        </p:txBody>
      </p:sp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85824504-C672-CA3B-942B-624A28E74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1250764"/>
              </p:ext>
            </p:extLst>
          </p:nvPr>
        </p:nvGraphicFramePr>
        <p:xfrm>
          <a:off x="590550" y="1816101"/>
          <a:ext cx="11010900" cy="44592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3400">
                  <a:extLst>
                    <a:ext uri="{9D8B030D-6E8A-4147-A177-3AD203B41FA5}">
                      <a16:colId xmlns:a16="http://schemas.microsoft.com/office/drawing/2014/main" val="1326493184"/>
                    </a:ext>
                  </a:extLst>
                </a:gridCol>
                <a:gridCol w="1549977">
                  <a:extLst>
                    <a:ext uri="{9D8B030D-6E8A-4147-A177-3AD203B41FA5}">
                      <a16:colId xmlns:a16="http://schemas.microsoft.com/office/drawing/2014/main" val="557119274"/>
                    </a:ext>
                  </a:extLst>
                </a:gridCol>
                <a:gridCol w="1783773">
                  <a:extLst>
                    <a:ext uri="{9D8B030D-6E8A-4147-A177-3AD203B41FA5}">
                      <a16:colId xmlns:a16="http://schemas.microsoft.com/office/drawing/2014/main" val="1073925347"/>
                    </a:ext>
                  </a:extLst>
                </a:gridCol>
                <a:gridCol w="1666875">
                  <a:extLst>
                    <a:ext uri="{9D8B030D-6E8A-4147-A177-3AD203B41FA5}">
                      <a16:colId xmlns:a16="http://schemas.microsoft.com/office/drawing/2014/main" val="3716409845"/>
                    </a:ext>
                  </a:extLst>
                </a:gridCol>
                <a:gridCol w="1666875">
                  <a:extLst>
                    <a:ext uri="{9D8B030D-6E8A-4147-A177-3AD203B41FA5}">
                      <a16:colId xmlns:a16="http://schemas.microsoft.com/office/drawing/2014/main" val="408219758"/>
                    </a:ext>
                  </a:extLst>
                </a:gridCol>
              </a:tblGrid>
              <a:tr h="557411"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tx1"/>
                          </a:solidFill>
                          <a:latin typeface="+mj-lt"/>
                        </a:rPr>
                        <a:t>Permission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9D8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chemeClr val="tx1"/>
                          </a:solidFill>
                          <a:latin typeface="+mj-lt"/>
                        </a:rPr>
                        <a:t>Reader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88D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chemeClr val="tx1"/>
                          </a:solidFill>
                          <a:latin typeface="+mj-lt"/>
                        </a:rPr>
                        <a:t>Collaborator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DC8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chemeClr val="tx1"/>
                          </a:solidFill>
                          <a:latin typeface="+mj-lt"/>
                        </a:rPr>
                        <a:t>Contributor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B3B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solidFill>
                            <a:schemeClr val="tx1"/>
                          </a:solidFill>
                          <a:latin typeface="+mj-lt"/>
                        </a:rPr>
                        <a:t>Owner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5C7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9537693"/>
                  </a:ext>
                </a:extLst>
              </a:tr>
              <a:tr h="55741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List and restore/install packages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527"/>
                  </a:ext>
                </a:extLst>
              </a:tr>
              <a:tr h="55741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Save packages from upstream sources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362414"/>
                  </a:ext>
                </a:extLst>
              </a:tr>
              <a:tr h="55741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Push packages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7028408"/>
                  </a:ext>
                </a:extLst>
              </a:tr>
              <a:tr h="557411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Unlist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/deprecate packages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146626"/>
                  </a:ext>
                </a:extLst>
              </a:tr>
              <a:tr h="55741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Delete/unpublish package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7694743"/>
                  </a:ext>
                </a:extLst>
              </a:tr>
              <a:tr h="55741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Edit feed permission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2500869"/>
                  </a:ext>
                </a:extLst>
              </a:tr>
              <a:tr h="557411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+mj-lt"/>
                        </a:rPr>
                        <a:t>Rename and delete feed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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314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2890723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AA2DD4-116C-4848-1A26-98C1776CA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10" y="2769057"/>
            <a:ext cx="5221289" cy="1231106"/>
          </a:xfrm>
        </p:spPr>
        <p:txBody>
          <a:bodyPr/>
          <a:lstStyle/>
          <a:p>
            <a:r>
              <a:rPr lang="en-US" dirty="0"/>
              <a:t>Module 04: Implement a versioning strategy</a:t>
            </a:r>
          </a:p>
        </p:txBody>
      </p:sp>
    </p:spTree>
    <p:extLst>
      <p:ext uri="{BB962C8B-B14F-4D97-AF65-F5344CB8AC3E}">
        <p14:creationId xmlns:p14="http://schemas.microsoft.com/office/powerpoint/2010/main" val="2385497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4969A0-D2A9-DC88-B93E-D00B3BB75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versioning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C799A28-9D6F-F01C-FB95-981C5289F6B3}"/>
              </a:ext>
            </a:extLst>
          </p:cNvPr>
          <p:cNvSpPr>
            <a:spLocks/>
          </p:cNvSpPr>
          <p:nvPr/>
        </p:nvSpPr>
        <p:spPr bwMode="auto">
          <a:xfrm>
            <a:off x="624243" y="1561801"/>
            <a:ext cx="557786" cy="557786"/>
          </a:xfrm>
          <a:prstGeom prst="ellipse">
            <a:avLst/>
          </a:prstGeom>
          <a:solidFill>
            <a:srgbClr val="8D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0C4CBA6A-FA5D-1B68-2C1A-72FBBD3A5C6F}"/>
              </a:ext>
            </a:extLst>
          </p:cNvPr>
          <p:cNvSpPr txBox="1">
            <a:spLocks/>
          </p:cNvSpPr>
          <p:nvPr/>
        </p:nvSpPr>
        <p:spPr>
          <a:xfrm>
            <a:off x="1322172" y="1671625"/>
            <a:ext cx="5219700" cy="33813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2200" dirty="0">
                <a:latin typeface="+mj-lt"/>
              </a:rPr>
              <a:t>Packages need to be versioned 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3E0C9A-E02B-821B-9974-F89D548A8455}"/>
              </a:ext>
            </a:extLst>
          </p:cNvPr>
          <p:cNvSpPr txBox="1">
            <a:spLocks/>
          </p:cNvSpPr>
          <p:nvPr/>
        </p:nvSpPr>
        <p:spPr>
          <a:xfrm>
            <a:off x="1479550" y="2170636"/>
            <a:ext cx="695325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6525" indent="-136525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Identification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3FEFAA07-5E53-88B5-F642-CEBCBCD7FD08}"/>
              </a:ext>
            </a:extLst>
          </p:cNvPr>
          <p:cNvSpPr txBox="1">
            <a:spLocks/>
          </p:cNvSpPr>
          <p:nvPr/>
        </p:nvSpPr>
        <p:spPr>
          <a:xfrm>
            <a:off x="1479550" y="2616936"/>
            <a:ext cx="695325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6525" indent="-136525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Maintainability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6B6DF8F9-2E42-B121-D723-5C84B556FB70}"/>
              </a:ext>
            </a:extLst>
          </p:cNvPr>
          <p:cNvSpPr txBox="1">
            <a:spLocks/>
          </p:cNvSpPr>
          <p:nvPr/>
        </p:nvSpPr>
        <p:spPr>
          <a:xfrm>
            <a:off x="1479550" y="3063237"/>
            <a:ext cx="695325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6525" indent="-136525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Each package has its own lifecycle and rate of change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D21662E-F925-97EB-E7F4-88C587309E99}"/>
              </a:ext>
            </a:extLst>
          </p:cNvPr>
          <p:cNvSpPr>
            <a:spLocks/>
          </p:cNvSpPr>
          <p:nvPr/>
        </p:nvSpPr>
        <p:spPr bwMode="auto">
          <a:xfrm>
            <a:off x="624243" y="3549090"/>
            <a:ext cx="557786" cy="557786"/>
          </a:xfrm>
          <a:prstGeom prst="ellipse">
            <a:avLst/>
          </a:prstGeom>
          <a:solidFill>
            <a:srgbClr val="8D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E9EE82D-11B0-01E3-D68F-BAA1C6D26AC7}"/>
              </a:ext>
            </a:extLst>
          </p:cNvPr>
          <p:cNvSpPr txBox="1">
            <a:spLocks/>
          </p:cNvSpPr>
          <p:nvPr/>
        </p:nvSpPr>
        <p:spPr>
          <a:xfrm>
            <a:off x="1322172" y="3658914"/>
            <a:ext cx="5219700" cy="3385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ts val="600"/>
              </a:spcBef>
              <a:spcAft>
                <a:spcPts val="300"/>
              </a:spcAft>
              <a:buNone/>
              <a:defRPr/>
            </a:pPr>
            <a:r>
              <a:rPr lang="en-US" sz="2200" dirty="0">
                <a:latin typeface="+mj-lt"/>
              </a:rPr>
              <a:t>Packages are immutable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41475973-232A-1083-CE73-B6C403D675B7}"/>
              </a:ext>
            </a:extLst>
          </p:cNvPr>
          <p:cNvSpPr txBox="1">
            <a:spLocks/>
          </p:cNvSpPr>
          <p:nvPr/>
        </p:nvSpPr>
        <p:spPr>
          <a:xfrm>
            <a:off x="1479550" y="4144429"/>
            <a:ext cx="695325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6525" indent="-136525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Once published a package cannot be changed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256C4080-E651-97BE-F9D4-AE2BFC784D45}"/>
              </a:ext>
            </a:extLst>
          </p:cNvPr>
          <p:cNvSpPr txBox="1">
            <a:spLocks/>
          </p:cNvSpPr>
          <p:nvPr/>
        </p:nvSpPr>
        <p:spPr>
          <a:xfrm>
            <a:off x="1479550" y="4590729"/>
            <a:ext cx="695325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6525" indent="-136525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Replacing or updating a package is not allowed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D9CA45F0-26F7-748D-E547-9C3D6DF07203}"/>
              </a:ext>
            </a:extLst>
          </p:cNvPr>
          <p:cNvSpPr txBox="1">
            <a:spLocks/>
          </p:cNvSpPr>
          <p:nvPr/>
        </p:nvSpPr>
        <p:spPr>
          <a:xfrm>
            <a:off x="1479550" y="5037030"/>
            <a:ext cx="695325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6525" indent="-136525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Any change requires a new version</a:t>
            </a:r>
          </a:p>
        </p:txBody>
      </p:sp>
    </p:spTree>
    <p:extLst>
      <p:ext uri="{BB962C8B-B14F-4D97-AF65-F5344CB8AC3E}">
        <p14:creationId xmlns:p14="http://schemas.microsoft.com/office/powerpoint/2010/main" val="1576777430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1F507C5-D64E-0BB8-ED7A-5B6EC8715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 versioning of artifacts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D93AD9F-CD1E-DC3B-8332-7FDC15011B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>
                <a:latin typeface="+mj-lt"/>
              </a:rPr>
              <a:t>Way to express version technically varies per package type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592D31-94FF-FD54-B4CD-3C538A318D0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>
                <a:latin typeface="+mj-lt"/>
              </a:rPr>
              <a:t>Versioning requires a scheme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303BC3-8024-80FF-8D6C-44F546AC6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579438" y="2510971"/>
            <a:ext cx="11013474" cy="376181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solidFill>
                  <a:schemeClr val="tx1"/>
                </a:solidFill>
                <a:latin typeface="+mj-lt"/>
              </a:rPr>
              <a:t>Typical Scheme: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67E2BC-D0D2-44C0-569B-4D5B244C3806}"/>
              </a:ext>
            </a:extLst>
          </p:cNvPr>
          <p:cNvSpPr txBox="1"/>
          <p:nvPr/>
        </p:nvSpPr>
        <p:spPr>
          <a:xfrm>
            <a:off x="3223513" y="3018972"/>
            <a:ext cx="5725324" cy="191129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3800" dirty="0"/>
              <a:t>2.1.15</a:t>
            </a:r>
          </a:p>
        </p:txBody>
      </p:sp>
      <p:sp>
        <p:nvSpPr>
          <p:cNvPr id="10" name="Right Brace 9" descr="Arrow pointing downwards">
            <a:extLst>
              <a:ext uri="{FF2B5EF4-FFF2-40B4-BE49-F238E27FC236}">
                <a16:creationId xmlns:a16="http://schemas.microsoft.com/office/drawing/2014/main" id="{604C49BB-DD11-4DD7-C3EB-BC23F1FC5348}"/>
              </a:ext>
            </a:extLst>
          </p:cNvPr>
          <p:cNvSpPr/>
          <p:nvPr/>
        </p:nvSpPr>
        <p:spPr>
          <a:xfrm rot="5400000">
            <a:off x="4108295" y="4215490"/>
            <a:ext cx="393721" cy="1677189"/>
          </a:xfrm>
          <a:prstGeom prst="rightBrace">
            <a:avLst>
              <a:gd name="adj1" fmla="val 0"/>
              <a:gd name="adj2" fmla="val 50000"/>
            </a:avLst>
          </a:prstGeom>
          <a:ln w="1905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0A83C1-BC0F-B4C7-50E0-C50A65A0253E}"/>
              </a:ext>
            </a:extLst>
          </p:cNvPr>
          <p:cNvSpPr txBox="1"/>
          <p:nvPr/>
        </p:nvSpPr>
        <p:spPr>
          <a:xfrm>
            <a:off x="3919491" y="5442840"/>
            <a:ext cx="771328" cy="3046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Major</a:t>
            </a:r>
          </a:p>
        </p:txBody>
      </p:sp>
      <p:sp>
        <p:nvSpPr>
          <p:cNvPr id="12" name="Right Brace 11" descr="Arrow pointing downwards">
            <a:extLst>
              <a:ext uri="{FF2B5EF4-FFF2-40B4-BE49-F238E27FC236}">
                <a16:creationId xmlns:a16="http://schemas.microsoft.com/office/drawing/2014/main" id="{E8B52E41-6CBF-6417-6AC9-FF52992BBD1C}"/>
              </a:ext>
            </a:extLst>
          </p:cNvPr>
          <p:cNvSpPr/>
          <p:nvPr/>
        </p:nvSpPr>
        <p:spPr>
          <a:xfrm rot="5400000">
            <a:off x="5757238" y="4349259"/>
            <a:ext cx="393721" cy="1409653"/>
          </a:xfrm>
          <a:prstGeom prst="rightBrace">
            <a:avLst>
              <a:gd name="adj1" fmla="val 0"/>
              <a:gd name="adj2" fmla="val 50000"/>
            </a:avLst>
          </a:prstGeom>
          <a:ln w="1905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68031C-5DA8-61E1-A4B0-191A6192B943}"/>
              </a:ext>
            </a:extLst>
          </p:cNvPr>
          <p:cNvSpPr txBox="1"/>
          <p:nvPr/>
        </p:nvSpPr>
        <p:spPr>
          <a:xfrm>
            <a:off x="5559119" y="5442840"/>
            <a:ext cx="789959" cy="3046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Minor</a:t>
            </a:r>
          </a:p>
        </p:txBody>
      </p:sp>
      <p:sp>
        <p:nvSpPr>
          <p:cNvPr id="14" name="Right Brace 13" descr="Arrow pointing downwards">
            <a:extLst>
              <a:ext uri="{FF2B5EF4-FFF2-40B4-BE49-F238E27FC236}">
                <a16:creationId xmlns:a16="http://schemas.microsoft.com/office/drawing/2014/main" id="{78AEC6F1-60DA-F3FE-63E1-950F543B12E6}"/>
              </a:ext>
            </a:extLst>
          </p:cNvPr>
          <p:cNvSpPr/>
          <p:nvPr/>
        </p:nvSpPr>
        <p:spPr>
          <a:xfrm rot="5400000">
            <a:off x="7359670" y="4262001"/>
            <a:ext cx="393721" cy="1584165"/>
          </a:xfrm>
          <a:prstGeom prst="rightBrace">
            <a:avLst>
              <a:gd name="adj1" fmla="val 0"/>
              <a:gd name="adj2" fmla="val 50000"/>
            </a:avLst>
          </a:prstGeom>
          <a:ln w="1905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D37CF2-BE50-F319-F262-201C224E7058}"/>
              </a:ext>
            </a:extLst>
          </p:cNvPr>
          <p:cNvSpPr txBox="1"/>
          <p:nvPr/>
        </p:nvSpPr>
        <p:spPr>
          <a:xfrm>
            <a:off x="7200006" y="5442840"/>
            <a:ext cx="713050" cy="3046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Patch</a:t>
            </a:r>
          </a:p>
        </p:txBody>
      </p:sp>
    </p:spTree>
    <p:extLst>
      <p:ext uri="{BB962C8B-B14F-4D97-AF65-F5344CB8AC3E}">
        <p14:creationId xmlns:p14="http://schemas.microsoft.com/office/powerpoint/2010/main" val="1617767285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3A82C6C-C673-2CDC-E2D3-1DFFAA7B5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semantic versioning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F6550D-60CD-8E86-E573-C123335B5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579438" y="1289051"/>
            <a:ext cx="11013474" cy="4983734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solidFill>
                  <a:schemeClr val="tx1"/>
                </a:solidFill>
                <a:latin typeface="+mj-lt"/>
              </a:rPr>
              <a:t>Express nature and risk of change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C2695C-4119-03E7-8321-F1FCE0D1610E}"/>
              </a:ext>
            </a:extLst>
          </p:cNvPr>
          <p:cNvSpPr txBox="1"/>
          <p:nvPr/>
        </p:nvSpPr>
        <p:spPr>
          <a:xfrm>
            <a:off x="1611004" y="2373240"/>
            <a:ext cx="3629820" cy="191129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800" dirty="0">
                <a:solidFill>
                  <a:srgbClr val="0078D4"/>
                </a:solidFill>
              </a:rPr>
              <a:t>1.2.3</a:t>
            </a:r>
          </a:p>
        </p:txBody>
      </p:sp>
      <p:sp>
        <p:nvSpPr>
          <p:cNvPr id="3" name="Right Brace 2" descr="Arrow pointing downwards">
            <a:extLst>
              <a:ext uri="{FF2B5EF4-FFF2-40B4-BE49-F238E27FC236}">
                <a16:creationId xmlns:a16="http://schemas.microsoft.com/office/drawing/2014/main" id="{B3E6F238-02F4-1D57-7FDE-A691A0F2B375}"/>
              </a:ext>
            </a:extLst>
          </p:cNvPr>
          <p:cNvSpPr/>
          <p:nvPr/>
        </p:nvSpPr>
        <p:spPr>
          <a:xfrm rot="5400000">
            <a:off x="3010866" y="2516492"/>
            <a:ext cx="830097" cy="3536080"/>
          </a:xfrm>
          <a:prstGeom prst="rightBrace">
            <a:avLst>
              <a:gd name="adj1" fmla="val 0"/>
              <a:gd name="adj2" fmla="val 50000"/>
            </a:avLst>
          </a:prstGeom>
          <a:ln w="19050">
            <a:solidFill>
              <a:srgbClr val="0078D4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495DBD-8188-E24B-A30A-2000DA893A47}"/>
              </a:ext>
            </a:extLst>
          </p:cNvPr>
          <p:cNvSpPr txBox="1"/>
          <p:nvPr/>
        </p:nvSpPr>
        <p:spPr>
          <a:xfrm>
            <a:off x="2244501" y="4856198"/>
            <a:ext cx="2362826" cy="3323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200" dirty="0">
                <a:solidFill>
                  <a:srgbClr val="0078D4"/>
                </a:solidFill>
              </a:rPr>
              <a:t>Nature of change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D9868F-3ACF-55BA-F2A8-6699F4582546}"/>
              </a:ext>
            </a:extLst>
          </p:cNvPr>
          <p:cNvSpPr txBox="1"/>
          <p:nvPr/>
        </p:nvSpPr>
        <p:spPr>
          <a:xfrm>
            <a:off x="5384754" y="2373240"/>
            <a:ext cx="5126403" cy="191129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800" dirty="0"/>
              <a:t>-beta2</a:t>
            </a:r>
          </a:p>
        </p:txBody>
      </p:sp>
      <p:sp>
        <p:nvSpPr>
          <p:cNvPr id="8" name="Right Brace 7" descr="Arrow pointing downwards">
            <a:extLst>
              <a:ext uri="{FF2B5EF4-FFF2-40B4-BE49-F238E27FC236}">
                <a16:creationId xmlns:a16="http://schemas.microsoft.com/office/drawing/2014/main" id="{F0A5EC70-B3DA-D42D-6654-67DF245368AB}"/>
              </a:ext>
            </a:extLst>
          </p:cNvPr>
          <p:cNvSpPr/>
          <p:nvPr/>
        </p:nvSpPr>
        <p:spPr>
          <a:xfrm rot="5400000">
            <a:off x="7532907" y="1708631"/>
            <a:ext cx="830097" cy="5151802"/>
          </a:xfrm>
          <a:prstGeom prst="rightBrace">
            <a:avLst>
              <a:gd name="adj1" fmla="val 0"/>
              <a:gd name="adj2" fmla="val 50000"/>
            </a:avLst>
          </a:prstGeom>
          <a:ln w="19050"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32BF3E5-7F63-286F-C25A-A4C88A5F647C}"/>
              </a:ext>
            </a:extLst>
          </p:cNvPr>
          <p:cNvSpPr txBox="1"/>
          <p:nvPr/>
        </p:nvSpPr>
        <p:spPr>
          <a:xfrm>
            <a:off x="6747691" y="4856198"/>
            <a:ext cx="2400529" cy="33239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Quality of change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6B2EC4-4E43-2AAA-8DF7-8B3A8B018AFA}"/>
              </a:ext>
            </a:extLst>
          </p:cNvPr>
          <p:cNvSpPr txBox="1"/>
          <p:nvPr/>
        </p:nvSpPr>
        <p:spPr>
          <a:xfrm>
            <a:off x="703265" y="5902843"/>
            <a:ext cx="684847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800" dirty="0"/>
              <a:t>See also: </a:t>
            </a:r>
            <a:r>
              <a:rPr lang="en-US" sz="1800" dirty="0">
                <a:solidFill>
                  <a:srgbClr val="0078D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https://semver.org</a:t>
            </a:r>
            <a:endParaRPr lang="en-US" sz="1800" dirty="0">
              <a:solidFill>
                <a:srgbClr val="0078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702875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0951C-3E07-0496-D075-81951E19D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Examine release views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E9EFAE65-BF79-4F7E-A4C9-FF372C3E9775}"/>
              </a:ext>
            </a:extLst>
          </p:cNvPr>
          <p:cNvSpPr txBox="1">
            <a:spLocks/>
          </p:cNvSpPr>
          <p:nvPr/>
        </p:nvSpPr>
        <p:spPr>
          <a:xfrm>
            <a:off x="584199" y="1386766"/>
            <a:ext cx="11011601" cy="276999"/>
          </a:xfrm>
          <a:prstGeom prst="rect">
            <a:avLst/>
          </a:prstGeom>
        </p:spPr>
        <p:txBody>
          <a:bodyPr lIns="0" tIns="0" rIns="0" bIns="0" anchor="ctr"/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Aft>
                <a:spcPts val="600"/>
              </a:spcAft>
              <a:buNone/>
            </a:pPr>
            <a:r>
              <a:rPr lang="en-US" sz="2200" dirty="0">
                <a:latin typeface="+mj-lt"/>
              </a:rPr>
              <a:t>Views help in defining quality without changing version numbers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0827A3-A0F1-8DC6-86D9-58D5C09A02E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/>
          </p:cNvSpPr>
          <p:nvPr/>
        </p:nvSpPr>
        <p:spPr bwMode="auto">
          <a:xfrm>
            <a:off x="579438" y="1972871"/>
            <a:ext cx="11013474" cy="246850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chemeClr val="tx1"/>
                </a:solidFill>
                <a:latin typeface="+mj-lt"/>
              </a:rPr>
              <a:t>Three default views: 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3EED921-0CB0-272D-B0F4-E749B1A4AD8B}"/>
              </a:ext>
            </a:extLst>
          </p:cNvPr>
          <p:cNvSpPr>
            <a:spLocks/>
          </p:cNvSpPr>
          <p:nvPr/>
        </p:nvSpPr>
        <p:spPr bwMode="auto">
          <a:xfrm>
            <a:off x="2138138" y="2765845"/>
            <a:ext cx="490056" cy="490056"/>
          </a:xfrm>
          <a:prstGeom prst="ellipse">
            <a:avLst/>
          </a:prstGeom>
          <a:solidFill>
            <a:srgbClr val="007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F5BD0B-0FEE-DA6A-BDAF-BB03318C3FED}"/>
              </a:ext>
            </a:extLst>
          </p:cNvPr>
          <p:cNvSpPr/>
          <p:nvPr/>
        </p:nvSpPr>
        <p:spPr bwMode="auto">
          <a:xfrm>
            <a:off x="737384" y="3429000"/>
            <a:ext cx="3291564" cy="722113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Local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959CCDD-7447-7ADF-CAD8-6AF72AFE63D4}"/>
              </a:ext>
            </a:extLst>
          </p:cNvPr>
          <p:cNvSpPr>
            <a:spLocks/>
          </p:cNvSpPr>
          <p:nvPr/>
        </p:nvSpPr>
        <p:spPr bwMode="auto">
          <a:xfrm>
            <a:off x="5841148" y="2765845"/>
            <a:ext cx="490056" cy="490056"/>
          </a:xfrm>
          <a:prstGeom prst="ellipse">
            <a:avLst/>
          </a:prstGeom>
          <a:solidFill>
            <a:srgbClr val="007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DE63884-A00E-7B99-CBEC-148E7B7D315C}"/>
              </a:ext>
            </a:extLst>
          </p:cNvPr>
          <p:cNvSpPr/>
          <p:nvPr/>
        </p:nvSpPr>
        <p:spPr bwMode="auto">
          <a:xfrm>
            <a:off x="4440394" y="3429000"/>
            <a:ext cx="3291564" cy="722113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solidFill>
                  <a:schemeClr val="tx1"/>
                </a:solidFill>
              </a:rPr>
              <a:t>Prerelease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E23B987-F8DA-F6E6-20CF-26C9DBF00ADB}"/>
              </a:ext>
            </a:extLst>
          </p:cNvPr>
          <p:cNvSpPr>
            <a:spLocks/>
          </p:cNvSpPr>
          <p:nvPr/>
        </p:nvSpPr>
        <p:spPr bwMode="auto">
          <a:xfrm>
            <a:off x="9544157" y="2765845"/>
            <a:ext cx="490056" cy="490056"/>
          </a:xfrm>
          <a:prstGeom prst="ellipse">
            <a:avLst/>
          </a:prstGeom>
          <a:solidFill>
            <a:srgbClr val="007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A03614-27DF-3352-BF54-BC00C29AAF51}"/>
              </a:ext>
            </a:extLst>
          </p:cNvPr>
          <p:cNvSpPr/>
          <p:nvPr/>
        </p:nvSpPr>
        <p:spPr bwMode="auto">
          <a:xfrm>
            <a:off x="8143403" y="3429000"/>
            <a:ext cx="3291564" cy="722113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200">
                <a:solidFill>
                  <a:schemeClr val="tx1"/>
                </a:solidFill>
              </a:rPr>
              <a:t>Release</a:t>
            </a:r>
            <a:endParaRPr lang="en-US" sz="22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5D56EF-0C3F-B453-56DE-6DA2D3A6EB44}"/>
              </a:ext>
            </a:extLst>
          </p:cNvPr>
          <p:cNvSpPr txBox="1">
            <a:spLocks/>
          </p:cNvSpPr>
          <p:nvPr/>
        </p:nvSpPr>
        <p:spPr>
          <a:xfrm>
            <a:off x="579438" y="4614470"/>
            <a:ext cx="11013474" cy="1660917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37160" rIns="182880" bIns="13716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>
              <a:defRPr sz="2400">
                <a:latin typeface="Consolas" panose="020B0609020204030204" pitchFamily="49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200" b="1" dirty="0">
                <a:solidFill>
                  <a:schemeClr val="tx1"/>
                </a:solidFill>
              </a:rPr>
              <a:t>https://pkgs.dev.azure.com/{org}/{yourteamproject}/_packaging/{feedname}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@{Viewname}/nuget/v3/index.json</a:t>
            </a:r>
          </a:p>
        </p:txBody>
      </p:sp>
      <p:sp>
        <p:nvSpPr>
          <p:cNvPr id="9" name="Rectangle 8" descr="A shape highlighting @{Viewname}">
            <a:extLst>
              <a:ext uri="{FF2B5EF4-FFF2-40B4-BE49-F238E27FC236}">
                <a16:creationId xmlns:a16="http://schemas.microsoft.com/office/drawing/2014/main" id="{5916DB66-6BB9-64B1-DC69-F72FC2BA26E2}"/>
              </a:ext>
            </a:extLst>
          </p:cNvPr>
          <p:cNvSpPr/>
          <p:nvPr/>
        </p:nvSpPr>
        <p:spPr bwMode="auto">
          <a:xfrm>
            <a:off x="681617" y="5594128"/>
            <a:ext cx="1900274" cy="456152"/>
          </a:xfrm>
          <a:prstGeom prst="rect">
            <a:avLst/>
          </a:prstGeom>
          <a:noFill/>
          <a:ln w="22225">
            <a:solidFill>
              <a:srgbClr val="FF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94480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1F507C5-D64E-0BB8-ED7A-5B6EC8715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Promote 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D93AD9F-CD1E-DC3B-8332-7FDC15011B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pPr marL="0" indent="0">
              <a:spcBef>
                <a:spcPts val="300"/>
              </a:spcBef>
              <a:buNone/>
            </a:pPr>
            <a:r>
              <a:rPr lang="en-US" sz="1800" dirty="0">
                <a:latin typeface="+mj-lt"/>
              </a:rPr>
              <a:t>Promote packages from @local view to other release views.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592D31-94FF-FD54-B4CD-3C538A318D0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Autofit/>
          </a:bodyPr>
          <a:lstStyle/>
          <a:p>
            <a:pPr marL="0" indent="0">
              <a:spcBef>
                <a:spcPts val="300"/>
              </a:spcBef>
              <a:buNone/>
            </a:pPr>
            <a:r>
              <a:rPr lang="en-US" sz="1800" dirty="0">
                <a:latin typeface="+mj-lt"/>
              </a:rPr>
              <a:t>Upstream sources will only be evaluated from @local view:</a:t>
            </a:r>
          </a:p>
          <a:p>
            <a:pPr marL="0" lvl="1" indent="0">
              <a:spcBef>
                <a:spcPts val="300"/>
              </a:spcBef>
              <a:buNone/>
            </a:pPr>
            <a:r>
              <a:rPr lang="en-US" sz="1600" dirty="0">
                <a:cs typeface="Segoe UI" panose="020B0502040204020203" pitchFamily="34" charset="0"/>
              </a:rPr>
              <a:t>Only visible in other release views after being promoted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303BC3-8024-80FF-8D6C-44F546AC6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579438" y="2641599"/>
            <a:ext cx="11013474" cy="363118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ct val="0"/>
              </a:spcAft>
            </a:pPr>
            <a:endParaRPr lang="en-US" sz="1800" dirty="0">
              <a:solidFill>
                <a:schemeClr val="tx1"/>
              </a:solidFill>
            </a:endParaRPr>
          </a:p>
        </p:txBody>
      </p:sp>
      <p:grpSp>
        <p:nvGrpSpPr>
          <p:cNvPr id="2" name="Group 1" descr="An overview screenshot of Parts Unlimited, highlighting the Promote tab">
            <a:extLst>
              <a:ext uri="{FF2B5EF4-FFF2-40B4-BE49-F238E27FC236}">
                <a16:creationId xmlns:a16="http://schemas.microsoft.com/office/drawing/2014/main" id="{7380E6C3-F2CF-C573-3556-79EF0836EC2B}"/>
              </a:ext>
            </a:extLst>
          </p:cNvPr>
          <p:cNvGrpSpPr/>
          <p:nvPr/>
        </p:nvGrpSpPr>
        <p:grpSpPr>
          <a:xfrm>
            <a:off x="779005" y="3512360"/>
            <a:ext cx="7323596" cy="1889663"/>
            <a:chOff x="629328" y="3273085"/>
            <a:chExt cx="7811539" cy="201556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51C1103-371F-A65E-0C27-B9AEAD8A82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9328" y="3273085"/>
              <a:ext cx="7811539" cy="2015564"/>
            </a:xfrm>
            <a:prstGeom prst="rect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D347A8C-3A14-2350-F607-B127926F71F6}"/>
                </a:ext>
              </a:extLst>
            </p:cNvPr>
            <p:cNvSpPr/>
            <p:nvPr/>
          </p:nvSpPr>
          <p:spPr bwMode="auto">
            <a:xfrm>
              <a:off x="4915145" y="3676650"/>
              <a:ext cx="964045" cy="326568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7" name="Picture 16" descr="A screenshot of promoting this package">
            <a:extLst>
              <a:ext uri="{FF2B5EF4-FFF2-40B4-BE49-F238E27FC236}">
                <a16:creationId xmlns:a16="http://schemas.microsoft.com/office/drawing/2014/main" id="{6994BEE9-1C71-975B-8A29-9FDDE70CE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2168" y="3053652"/>
            <a:ext cx="3223138" cy="280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294746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2026248-DA5B-2319-0C2C-4D6109F64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best practices for versioning</a:t>
            </a:r>
          </a:p>
        </p:txBody>
      </p:sp>
      <p:sp>
        <p:nvSpPr>
          <p:cNvPr id="2" name="Oval 1" descr="icon of a finger pushing a button">
            <a:extLst>
              <a:ext uri="{FF2B5EF4-FFF2-40B4-BE49-F238E27FC236}">
                <a16:creationId xmlns:a16="http://schemas.microsoft.com/office/drawing/2014/main" id="{4A4830CD-1770-77A0-815E-27ADBEE74215}"/>
              </a:ext>
            </a:extLst>
          </p:cNvPr>
          <p:cNvSpPr>
            <a:spLocks/>
          </p:cNvSpPr>
          <p:nvPr/>
        </p:nvSpPr>
        <p:spPr bwMode="auto">
          <a:xfrm>
            <a:off x="624243" y="1561801"/>
            <a:ext cx="557786" cy="557786"/>
          </a:xfrm>
          <a:prstGeom prst="ellipse">
            <a:avLst/>
          </a:prstGeom>
          <a:solidFill>
            <a:srgbClr val="8D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E81A35-D88E-727D-F298-BF93BAC3C952}"/>
              </a:ext>
            </a:extLst>
          </p:cNvPr>
          <p:cNvSpPr>
            <a:spLocks/>
          </p:cNvSpPr>
          <p:nvPr/>
        </p:nvSpPr>
        <p:spPr bwMode="auto">
          <a:xfrm>
            <a:off x="1322172" y="1671418"/>
            <a:ext cx="10273627" cy="33855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chemeClr val="tx1"/>
                </a:solidFill>
              </a:rPr>
              <a:t>Have a documented versioning strategy</a:t>
            </a:r>
          </a:p>
        </p:txBody>
      </p:sp>
      <p:sp>
        <p:nvSpPr>
          <p:cNvPr id="6" name="Oval 5" descr="icon of a finger pushing a button">
            <a:extLst>
              <a:ext uri="{FF2B5EF4-FFF2-40B4-BE49-F238E27FC236}">
                <a16:creationId xmlns:a16="http://schemas.microsoft.com/office/drawing/2014/main" id="{005A31DA-0EE0-AF81-1031-EAFBC7FFB5CD}"/>
              </a:ext>
            </a:extLst>
          </p:cNvPr>
          <p:cNvSpPr>
            <a:spLocks/>
          </p:cNvSpPr>
          <p:nvPr/>
        </p:nvSpPr>
        <p:spPr bwMode="auto">
          <a:xfrm>
            <a:off x="624243" y="2503356"/>
            <a:ext cx="557786" cy="557786"/>
          </a:xfrm>
          <a:prstGeom prst="ellipse">
            <a:avLst/>
          </a:prstGeom>
          <a:solidFill>
            <a:srgbClr val="8D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26FBF4D-F97E-659A-C5B7-6D92937EF15E}"/>
              </a:ext>
            </a:extLst>
          </p:cNvPr>
          <p:cNvSpPr>
            <a:spLocks/>
          </p:cNvSpPr>
          <p:nvPr/>
        </p:nvSpPr>
        <p:spPr bwMode="auto">
          <a:xfrm>
            <a:off x="1322172" y="2612972"/>
            <a:ext cx="10273626" cy="33855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Adopt </a:t>
            </a:r>
            <a:r>
              <a:rPr lang="en-US" sz="2200" dirty="0" err="1">
                <a:solidFill>
                  <a:schemeClr val="tx1"/>
                </a:solidFill>
              </a:rPr>
              <a:t>SemVer</a:t>
            </a:r>
            <a:r>
              <a:rPr lang="en-US" sz="2200" dirty="0">
                <a:solidFill>
                  <a:schemeClr val="tx1"/>
                </a:solidFill>
              </a:rPr>
              <a:t> 2.0 for your versioning scheme</a:t>
            </a:r>
          </a:p>
        </p:txBody>
      </p:sp>
      <p:sp>
        <p:nvSpPr>
          <p:cNvPr id="16" name="Oval 15" descr="icon of a finger pushing a button">
            <a:extLst>
              <a:ext uri="{FF2B5EF4-FFF2-40B4-BE49-F238E27FC236}">
                <a16:creationId xmlns:a16="http://schemas.microsoft.com/office/drawing/2014/main" id="{04B78F75-9A59-C8D1-606C-F6796F8FF17F}"/>
              </a:ext>
            </a:extLst>
          </p:cNvPr>
          <p:cNvSpPr>
            <a:spLocks/>
          </p:cNvSpPr>
          <p:nvPr/>
        </p:nvSpPr>
        <p:spPr bwMode="auto">
          <a:xfrm>
            <a:off x="624243" y="3444911"/>
            <a:ext cx="557786" cy="557786"/>
          </a:xfrm>
          <a:prstGeom prst="ellipse">
            <a:avLst/>
          </a:prstGeom>
          <a:solidFill>
            <a:srgbClr val="8D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246814E-957A-4850-7D14-120AC5C6344C}"/>
              </a:ext>
            </a:extLst>
          </p:cNvPr>
          <p:cNvSpPr>
            <a:spLocks/>
          </p:cNvSpPr>
          <p:nvPr/>
        </p:nvSpPr>
        <p:spPr bwMode="auto">
          <a:xfrm>
            <a:off x="1322172" y="3554527"/>
            <a:ext cx="10273627" cy="33855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Each repository should only reference one feed</a:t>
            </a:r>
          </a:p>
        </p:txBody>
      </p:sp>
      <p:sp>
        <p:nvSpPr>
          <p:cNvPr id="18" name="Oval 17" descr="icon of a finger pushing a button">
            <a:extLst>
              <a:ext uri="{FF2B5EF4-FFF2-40B4-BE49-F238E27FC236}">
                <a16:creationId xmlns:a16="http://schemas.microsoft.com/office/drawing/2014/main" id="{89273759-0C4A-4CAD-086D-5025B34B30C1}"/>
              </a:ext>
            </a:extLst>
          </p:cNvPr>
          <p:cNvSpPr>
            <a:spLocks/>
          </p:cNvSpPr>
          <p:nvPr/>
        </p:nvSpPr>
        <p:spPr bwMode="auto">
          <a:xfrm>
            <a:off x="624243" y="4386466"/>
            <a:ext cx="557786" cy="557786"/>
          </a:xfrm>
          <a:prstGeom prst="ellipse">
            <a:avLst/>
          </a:prstGeom>
          <a:solidFill>
            <a:srgbClr val="8D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446F5B3-97C1-931A-D975-FC933752C889}"/>
              </a:ext>
            </a:extLst>
          </p:cNvPr>
          <p:cNvSpPr>
            <a:spLocks/>
          </p:cNvSpPr>
          <p:nvPr/>
        </p:nvSpPr>
        <p:spPr bwMode="auto">
          <a:xfrm>
            <a:off x="1322172" y="4496082"/>
            <a:ext cx="10273627" cy="33855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AU" sz="2200" dirty="0">
                <a:solidFill>
                  <a:schemeClr val="tx1"/>
                </a:solidFill>
              </a:rPr>
              <a:t>On package creation, automatically publish packages back to the feed</a:t>
            </a:r>
            <a:endParaRPr lang="en-US" sz="2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59141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78DCBAF-9C1D-4E30-0F07-D139E317B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11" y="2769057"/>
            <a:ext cx="6345239" cy="1231106"/>
          </a:xfrm>
        </p:spPr>
        <p:txBody>
          <a:bodyPr/>
          <a:lstStyle/>
          <a:p>
            <a:r>
              <a:rPr lang="en-US" dirty="0"/>
              <a:t>Module 05: Introduction to GitHub Packages</a:t>
            </a:r>
          </a:p>
        </p:txBody>
      </p:sp>
    </p:spTree>
    <p:extLst>
      <p:ext uri="{BB962C8B-B14F-4D97-AF65-F5344CB8AC3E}">
        <p14:creationId xmlns:p14="http://schemas.microsoft.com/office/powerpoint/2010/main" val="380870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AA2DD4-116C-4848-1A26-98C1776CA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10" y="2769057"/>
            <a:ext cx="5221289" cy="1231106"/>
          </a:xfrm>
        </p:spPr>
        <p:txBody>
          <a:bodyPr/>
          <a:lstStyle/>
          <a:p>
            <a:r>
              <a:rPr lang="en-US" dirty="0"/>
              <a:t>Module 01: Explore package dependencies</a:t>
            </a:r>
          </a:p>
        </p:txBody>
      </p:sp>
    </p:spTree>
    <p:extLst>
      <p:ext uri="{BB962C8B-B14F-4D97-AF65-F5344CB8AC3E}">
        <p14:creationId xmlns:p14="http://schemas.microsoft.com/office/powerpoint/2010/main" val="79147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6D1EEB-33A7-56D8-09EA-40C6A346A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GitHub 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D5B1B9-E1FD-E04D-3314-12B9F2ADE4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4200" y="1808765"/>
            <a:ext cx="5294086" cy="3227692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  <a:spcAft>
                <a:spcPts val="300"/>
              </a:spcAft>
            </a:pPr>
            <a:r>
              <a:rPr lang="en-US" sz="2200" dirty="0">
                <a:latin typeface="+mj-lt"/>
              </a:rPr>
              <a:t>GitHub Packages is a platform for hosting and managing packages</a:t>
            </a:r>
          </a:p>
          <a:p>
            <a:pPr marL="349250" indent="-228600">
              <a:spcBef>
                <a:spcPts val="600"/>
              </a:spcBef>
              <a:spcAft>
                <a:spcPts val="300"/>
              </a:spcAft>
              <a:buFont typeface="Arial"/>
              <a:buChar char="•"/>
            </a:pPr>
            <a:r>
              <a:rPr lang="en-US" sz="1800" dirty="0">
                <a:latin typeface="+mn-lt"/>
              </a:rPr>
              <a:t>Combine source code and packages in </a:t>
            </a:r>
            <a:br>
              <a:rPr lang="en-US" sz="1800" dirty="0">
                <a:latin typeface="+mn-lt"/>
              </a:rPr>
            </a:br>
            <a:r>
              <a:rPr lang="en-US" sz="1800" dirty="0">
                <a:latin typeface="+mn-lt"/>
              </a:rPr>
              <a:t>one place.</a:t>
            </a:r>
          </a:p>
          <a:p>
            <a:pPr marL="349250" indent="-228600">
              <a:spcBef>
                <a:spcPts val="600"/>
              </a:spcBef>
              <a:spcAft>
                <a:spcPts val="300"/>
              </a:spcAft>
              <a:buFont typeface="Arial"/>
              <a:buChar char="•"/>
            </a:pPr>
            <a:r>
              <a:rPr lang="en-US" sz="1800" dirty="0">
                <a:latin typeface="+mn-lt"/>
              </a:rPr>
              <a:t>Integrate permissions management and billing.</a:t>
            </a:r>
          </a:p>
          <a:p>
            <a:pPr marL="349250" indent="-228600">
              <a:spcBef>
                <a:spcPts val="600"/>
              </a:spcBef>
              <a:spcAft>
                <a:spcPts val="300"/>
              </a:spcAft>
              <a:buFont typeface="Arial"/>
              <a:buChar char="•"/>
            </a:pPr>
            <a:r>
              <a:rPr lang="en-US" sz="1800" dirty="0">
                <a:latin typeface="+mn-lt"/>
              </a:rPr>
              <a:t>Integrate GitHub Packages with GitHub APIs, GitHub Actions, and webhooks.</a:t>
            </a:r>
          </a:p>
          <a:p>
            <a:pPr>
              <a:spcBef>
                <a:spcPts val="600"/>
              </a:spcBef>
              <a:spcAft>
                <a:spcPts val="300"/>
              </a:spcAft>
            </a:pPr>
            <a:endParaRPr lang="en-US" sz="2000" dirty="0">
              <a:latin typeface="+mj-lt"/>
            </a:endParaRPr>
          </a:p>
        </p:txBody>
      </p:sp>
      <p:pic>
        <p:nvPicPr>
          <p:cNvPr id="7" name="Picture Placeholder 7" descr="Illustration of the GitHub Packages allowed registries: Container, RubyGems, npm, Apache, Gradle and NuGet registries.">
            <a:extLst>
              <a:ext uri="{FF2B5EF4-FFF2-40B4-BE49-F238E27FC236}">
                <a16:creationId xmlns:a16="http://schemas.microsoft.com/office/drawing/2014/main" id="{FAB8503C-EF47-C9E6-ACDC-4A5844C808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359" t="-10811" r="-1359" b="-10811"/>
          <a:stretch/>
        </p:blipFill>
        <p:spPr bwMode="ltGray">
          <a:xfrm>
            <a:off x="6073775" y="0"/>
            <a:ext cx="6096000" cy="683260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599692440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1F507C5-D64E-0BB8-ED7A-5B6EC8715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Publish packages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D93AD9F-CD1E-DC3B-8332-7FDC15011B6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1320800"/>
            <a:ext cx="5217510" cy="9966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GitHub Packages use native package tooling commands to publish and install package versions.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592D31-94FF-FD54-B4CD-3C538A318D0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3664" y="1320800"/>
            <a:ext cx="5339248" cy="9966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>
                <a:latin typeface="+mj-lt"/>
              </a:rPr>
              <a:t>Create your token, scope, authenticate and publish.</a:t>
            </a:r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525D6717-6BB1-E677-30FF-9152E8FAB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9347687"/>
              </p:ext>
            </p:extLst>
          </p:nvPr>
        </p:nvGraphicFramePr>
        <p:xfrm>
          <a:off x="582012" y="2510971"/>
          <a:ext cx="11010900" cy="3764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0300">
                  <a:extLst>
                    <a:ext uri="{9D8B030D-6E8A-4147-A177-3AD203B41FA5}">
                      <a16:colId xmlns:a16="http://schemas.microsoft.com/office/drawing/2014/main" val="1326493184"/>
                    </a:ext>
                  </a:extLst>
                </a:gridCol>
                <a:gridCol w="3670300">
                  <a:extLst>
                    <a:ext uri="{9D8B030D-6E8A-4147-A177-3AD203B41FA5}">
                      <a16:colId xmlns:a16="http://schemas.microsoft.com/office/drawing/2014/main" val="557119274"/>
                    </a:ext>
                  </a:extLst>
                </a:gridCol>
                <a:gridCol w="3670300">
                  <a:extLst>
                    <a:ext uri="{9D8B030D-6E8A-4147-A177-3AD203B41FA5}">
                      <a16:colId xmlns:a16="http://schemas.microsoft.com/office/drawing/2014/main" val="1073925347"/>
                    </a:ext>
                  </a:extLst>
                </a:gridCol>
              </a:tblGrid>
              <a:tr h="627402">
                <a:tc>
                  <a:txBody>
                    <a:bodyPr/>
                    <a:lstStyle/>
                    <a:p>
                      <a:pPr marL="0" algn="l" defTabSz="932742" rtl="0" eaLnBrk="1" latinLnBrk="0" hangingPunct="1"/>
                      <a:r>
                        <a:rPr lang="en-US" sz="2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Language</a:t>
                      </a:r>
                    </a:p>
                  </a:txBody>
                  <a:tcPr marL="137160" marR="137160" marT="91440" marB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9D8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Package format</a:t>
                      </a:r>
                    </a:p>
                  </a:txBody>
                  <a:tcPr marL="137160" marR="137160" marT="91440" marB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88D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32742" rtl="0" eaLnBrk="1" latinLnBrk="0" hangingPunct="1"/>
                      <a:r>
                        <a:rPr lang="en-US" sz="2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Package client</a:t>
                      </a:r>
                    </a:p>
                  </a:txBody>
                  <a:tcPr marL="137160" marR="137160" marT="91440" marB="9144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DC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9537693"/>
                  </a:ext>
                </a:extLst>
              </a:tr>
              <a:tr h="62740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2A446F"/>
                          </a:solidFill>
                          <a:effectLst/>
                          <a:latin typeface="+mj-lt"/>
                        </a:rPr>
                        <a:t>JavaScript</a:t>
                      </a:r>
                    </a:p>
                  </a:txBody>
                  <a:tcPr marL="123825" marR="123825" marT="57150" marB="5715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  <a:effectLst/>
                        </a:rPr>
                        <a:t>package.json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  <a:effectLst/>
                        </a:rPr>
                        <a:t>npm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527"/>
                  </a:ext>
                </a:extLst>
              </a:tr>
              <a:tr h="62740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2A446F"/>
                          </a:solidFill>
                          <a:effectLst/>
                          <a:latin typeface="+mj-lt"/>
                        </a:rPr>
                        <a:t>Ruby</a:t>
                      </a:r>
                    </a:p>
                  </a:txBody>
                  <a:tcPr marL="123825" marR="123825" marT="57150" marB="5715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/>
                          </a:solidFill>
                          <a:effectLst/>
                        </a:rPr>
                        <a:t>Gemfile</a:t>
                      </a:r>
                    </a:p>
                  </a:txBody>
                  <a:tcPr marL="123825" marR="123825" marT="57150" marB="5715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gem</a:t>
                      </a:r>
                    </a:p>
                  </a:txBody>
                  <a:tcPr marL="123825" marR="123825" marT="57150" marB="5715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7362414"/>
                  </a:ext>
                </a:extLst>
              </a:tr>
              <a:tr h="62740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2A446F"/>
                          </a:solidFill>
                          <a:effectLst/>
                          <a:latin typeface="+mj-lt"/>
                        </a:rPr>
                        <a:t>Java</a:t>
                      </a:r>
                    </a:p>
                  </a:txBody>
                  <a:tcPr marL="123825" marR="123825" marT="57150" marB="5715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pom.xml</a:t>
                      </a:r>
                    </a:p>
                  </a:txBody>
                  <a:tcPr marL="123825" marR="123825" marT="57150" marB="5715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/>
                          </a:solidFill>
                          <a:effectLst/>
                        </a:rPr>
                        <a:t>mvn</a:t>
                      </a:r>
                    </a:p>
                  </a:txBody>
                  <a:tcPr marL="123825" marR="123825" marT="57150" marB="5715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7028408"/>
                  </a:ext>
                </a:extLst>
              </a:tr>
              <a:tr h="62740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2A446F"/>
                          </a:solidFill>
                          <a:effectLst/>
                          <a:latin typeface="+mj-lt"/>
                        </a:rPr>
                        <a:t>Java</a:t>
                      </a:r>
                    </a:p>
                  </a:txBody>
                  <a:tcPr marL="123825" marR="123825" marT="57150" marB="5715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  <a:effectLst/>
                        </a:rPr>
                        <a:t>build.gradle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 or 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  <a:effectLst/>
                        </a:rPr>
                        <a:t>build.gradle.kts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/>
                          </a:solidFill>
                          <a:effectLst/>
                        </a:rPr>
                        <a:t>gradle</a:t>
                      </a:r>
                    </a:p>
                  </a:txBody>
                  <a:tcPr marL="123825" marR="123825" marT="57150" marB="5715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9146626"/>
                  </a:ext>
                </a:extLst>
              </a:tr>
              <a:tr h="62740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2A446F"/>
                          </a:solidFill>
                          <a:effectLst/>
                          <a:latin typeface="+mj-lt"/>
                        </a:rPr>
                        <a:t>.NET</a:t>
                      </a:r>
                    </a:p>
                  </a:txBody>
                  <a:tcPr marL="123825" marR="123825" marT="57150" marB="5715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  <a:effectLst/>
                        </a:rPr>
                        <a:t>nupkg</a:t>
                      </a:r>
                      <a:endParaRPr lang="en-US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23825" marR="123825" marT="57150" marB="5715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effectLst/>
                        </a:rPr>
                        <a:t>dotnet CLI</a:t>
                      </a:r>
                    </a:p>
                  </a:txBody>
                  <a:tcPr marL="123825" marR="123825" marT="57150" marB="57150"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76947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3070810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8182D3-2F66-F684-54FB-B5C9CB76187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623425" cy="630238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92000">
                <a:srgbClr val="000000"/>
              </a:gs>
              <a:gs pos="92000">
                <a:schemeClr val="accent3"/>
              </a:gs>
            </a:gsLst>
            <a:lin ang="16200000" scaled="1"/>
            <a:tileRect/>
          </a:gradFill>
          <a:ln>
            <a:noFill/>
            <a:prstDash/>
          </a:ln>
          <a:effectLst/>
        </p:spPr>
        <p:txBody>
          <a:bodyPr rot="0" spcFirstLastPara="0" vertOverflow="overflow" horzOverflow="overflow" vert="horz" wrap="square" lIns="585216" tIns="91440" rIns="585216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Segoe UI" panose="020B0502040204020203" pitchFamily="34" charset="0"/>
              </a:rPr>
              <a:t>Publish packages – </a:t>
            </a:r>
            <a:r>
              <a:rPr kumimoji="0" 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n-ea"/>
                <a:cs typeface="Segoe UI" panose="020B0502040204020203" pitchFamily="34" charset="0"/>
              </a:rPr>
              <a:t>nuget.config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6770FF-5D4D-E84C-BEF4-11BFCDAF1E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&lt;?xml version="1.0" encoding="utf-8"?&gt;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&lt;configuration&gt;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    &lt;</a:t>
            </a:r>
            <a:r>
              <a:rPr lang="en-US" sz="2000" spc="-49" dirty="0" err="1">
                <a:solidFill>
                  <a:schemeClr val="tx1"/>
                </a:solidFill>
                <a:latin typeface="Consolas" panose="020B0609020204030204" pitchFamily="49" charset="0"/>
              </a:rPr>
              <a:t>packageSources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        &lt;clear /&gt;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        &lt;add key="</a:t>
            </a:r>
            <a:r>
              <a:rPr lang="en-US" sz="2000" spc="-49" dirty="0" err="1">
                <a:solidFill>
                  <a:schemeClr val="tx1"/>
                </a:solidFill>
                <a:latin typeface="Consolas" panose="020B0609020204030204" pitchFamily="49" charset="0"/>
              </a:rPr>
              <a:t>github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" value="https://nuget.pkg.github.com/</a:t>
            </a:r>
            <a:r>
              <a:rPr lang="en-US" sz="2000" b="1" spc="-49" dirty="0">
                <a:solidFill>
                  <a:schemeClr val="tx1"/>
                </a:solidFill>
                <a:latin typeface="Consolas" panose="020B0609020204030204" pitchFamily="49" charset="0"/>
              </a:rPr>
              <a:t>OWNER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/</a:t>
            </a:r>
            <a:r>
              <a:rPr lang="en-US" sz="2000" spc="-49" dirty="0" err="1">
                <a:solidFill>
                  <a:schemeClr val="tx1"/>
                </a:solidFill>
                <a:latin typeface="Consolas" panose="020B0609020204030204" pitchFamily="49" charset="0"/>
              </a:rPr>
              <a:t>index.json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" /&gt;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    &lt;/</a:t>
            </a:r>
            <a:r>
              <a:rPr lang="en-US" sz="2000" spc="-49" dirty="0" err="1">
                <a:solidFill>
                  <a:schemeClr val="tx1"/>
                </a:solidFill>
                <a:latin typeface="Consolas" panose="020B0609020204030204" pitchFamily="49" charset="0"/>
              </a:rPr>
              <a:t>packageSources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    &lt;</a:t>
            </a:r>
            <a:r>
              <a:rPr lang="en-US" sz="2000" spc="-49" dirty="0" err="1">
                <a:solidFill>
                  <a:schemeClr val="tx1"/>
                </a:solidFill>
                <a:latin typeface="Consolas" panose="020B0609020204030204" pitchFamily="49" charset="0"/>
              </a:rPr>
              <a:t>packageSourceCredentials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        &lt;</a:t>
            </a:r>
            <a:r>
              <a:rPr lang="en-US" sz="2000" spc="-49" dirty="0" err="1">
                <a:solidFill>
                  <a:schemeClr val="tx1"/>
                </a:solidFill>
                <a:latin typeface="Consolas" panose="020B0609020204030204" pitchFamily="49" charset="0"/>
              </a:rPr>
              <a:t>github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            &lt;add key="Username" value="</a:t>
            </a:r>
            <a:r>
              <a:rPr lang="en-US" sz="2000" b="1" spc="-49" dirty="0">
                <a:solidFill>
                  <a:schemeClr val="tx1"/>
                </a:solidFill>
                <a:latin typeface="Consolas" panose="020B0609020204030204" pitchFamily="49" charset="0"/>
              </a:rPr>
              <a:t>USERNAME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" /&gt;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            &lt;add key="</a:t>
            </a:r>
            <a:r>
              <a:rPr lang="en-US" sz="2000" spc="-49" dirty="0" err="1">
                <a:solidFill>
                  <a:schemeClr val="tx1"/>
                </a:solidFill>
                <a:latin typeface="Consolas" panose="020B0609020204030204" pitchFamily="49" charset="0"/>
              </a:rPr>
              <a:t>ClearTextPassword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" value="</a:t>
            </a:r>
            <a:r>
              <a:rPr lang="en-US" sz="2000" b="1" spc="-49" dirty="0">
                <a:solidFill>
                  <a:schemeClr val="tx1"/>
                </a:solidFill>
                <a:latin typeface="Consolas" panose="020B0609020204030204" pitchFamily="49" charset="0"/>
              </a:rPr>
              <a:t>TOKEN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" /&gt;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        &lt;/</a:t>
            </a:r>
            <a:r>
              <a:rPr lang="en-US" sz="2000" spc="-49" dirty="0" err="1">
                <a:solidFill>
                  <a:schemeClr val="tx1"/>
                </a:solidFill>
                <a:latin typeface="Consolas" panose="020B0609020204030204" pitchFamily="49" charset="0"/>
              </a:rPr>
              <a:t>github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    &lt;/</a:t>
            </a:r>
            <a:r>
              <a:rPr lang="en-US" sz="2000" spc="-49" dirty="0" err="1">
                <a:solidFill>
                  <a:schemeClr val="tx1"/>
                </a:solidFill>
                <a:latin typeface="Consolas" panose="020B0609020204030204" pitchFamily="49" charset="0"/>
              </a:rPr>
              <a:t>packageSourceCredentials</a:t>
            </a:r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2000" spc="-49" dirty="0">
                <a:solidFill>
                  <a:schemeClr val="tx1"/>
                </a:solidFill>
                <a:latin typeface="Consolas" panose="020B0609020204030204" pitchFamily="49" charset="0"/>
              </a:rPr>
              <a:t>&lt;/configuration&gt;</a:t>
            </a:r>
          </a:p>
        </p:txBody>
      </p:sp>
    </p:spTree>
    <p:extLst>
      <p:ext uri="{BB962C8B-B14F-4D97-AF65-F5344CB8AC3E}">
        <p14:creationId xmlns:p14="http://schemas.microsoft.com/office/powerpoint/2010/main" val="235551265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A1FB9E8-2882-89FB-D02D-3AE68DDF3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a package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A1F8060-A533-743B-59C8-CFB21765875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591056"/>
            <a:ext cx="11013474" cy="1461939"/>
          </a:xfrm>
        </p:spPr>
        <p:txBody>
          <a:bodyPr/>
          <a:lstStyle/>
          <a:p>
            <a:pPr marL="0" lvl="0" indent="0">
              <a:spcBef>
                <a:spcPts val="600"/>
              </a:spcBef>
              <a:buNone/>
            </a:pPr>
            <a:r>
              <a:rPr lang="en-US" sz="2200" dirty="0">
                <a:latin typeface="+mj-lt"/>
              </a:rPr>
              <a:t>You can install a package using any supported package client following the same general guidelines:</a:t>
            </a:r>
          </a:p>
          <a:p>
            <a:pPr marL="304800" indent="-176213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Authenticate to GitHub Packages using the instructions for your package client. </a:t>
            </a:r>
          </a:p>
          <a:p>
            <a:pPr marL="304800" indent="-176213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Install the package using the instructions for your package client.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766A9B-0060-E005-660E-B9345886A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579438" y="3280229"/>
            <a:ext cx="11013474" cy="299255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Picture 8" descr="Screenshot of the Manage NuGet Packages option from Visual Studio.">
            <a:extLst>
              <a:ext uri="{FF2B5EF4-FFF2-40B4-BE49-F238E27FC236}">
                <a16:creationId xmlns:a16="http://schemas.microsoft.com/office/drawing/2014/main" id="{4A7FDEBB-775C-07A1-4856-EF1B167773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59" y="3617373"/>
            <a:ext cx="3127252" cy="231826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Screenshot of the NuGet Packages browse tab from Visual Studio.">
            <a:extLst>
              <a:ext uri="{FF2B5EF4-FFF2-40B4-BE49-F238E27FC236}">
                <a16:creationId xmlns:a16="http://schemas.microsoft.com/office/drawing/2014/main" id="{17FD6783-FC85-F508-B1F7-B8D680B77F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822" y="3606800"/>
            <a:ext cx="7359871" cy="23394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36364546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4969A0-D2A9-DC88-B93E-D00B3BB75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and restore a package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B2B25EB-B727-7C5A-D4E6-521C364876CE}"/>
              </a:ext>
            </a:extLst>
          </p:cNvPr>
          <p:cNvSpPr>
            <a:spLocks/>
          </p:cNvSpPr>
          <p:nvPr/>
        </p:nvSpPr>
        <p:spPr bwMode="auto">
          <a:xfrm>
            <a:off x="624243" y="1561801"/>
            <a:ext cx="557786" cy="557786"/>
          </a:xfrm>
          <a:prstGeom prst="ellipse">
            <a:avLst/>
          </a:prstGeom>
          <a:solidFill>
            <a:srgbClr val="8D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80C4942E-034A-E1BA-D189-9EABDA6A9297}"/>
              </a:ext>
            </a:extLst>
          </p:cNvPr>
          <p:cNvSpPr txBox="1">
            <a:spLocks/>
          </p:cNvSpPr>
          <p:nvPr/>
        </p:nvSpPr>
        <p:spPr>
          <a:xfrm>
            <a:off x="1322172" y="1271396"/>
            <a:ext cx="10277692" cy="3170099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spcAft>
                <a:spcPts val="300"/>
              </a:spcAft>
              <a:buNone/>
              <a:defRPr/>
            </a:pPr>
            <a:r>
              <a:rPr lang="en-US" sz="2200" dirty="0">
                <a:latin typeface="+mj-lt"/>
              </a:rPr>
              <a:t>You can delete it on GitHub if you have the required access:</a:t>
            </a:r>
          </a:p>
          <a:p>
            <a:pPr marL="349250" indent="-228600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An entire private package.</a:t>
            </a:r>
          </a:p>
          <a:p>
            <a:pPr marL="349250" indent="-228600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An entire public package, if there are not more than 5000 downloads of any version of the package.</a:t>
            </a:r>
          </a:p>
          <a:p>
            <a:pPr marL="349250" indent="-228600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A specific version of a private package.</a:t>
            </a:r>
          </a:p>
          <a:p>
            <a:pPr marL="349250" indent="-228600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A specific version of a public package, if the package version doesn't have more than 5000 downloads.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C3EC56-13F5-D688-5801-6E6C5B634EAC}"/>
              </a:ext>
            </a:extLst>
          </p:cNvPr>
          <p:cNvSpPr>
            <a:spLocks/>
          </p:cNvSpPr>
          <p:nvPr/>
        </p:nvSpPr>
        <p:spPr bwMode="auto">
          <a:xfrm>
            <a:off x="624243" y="4387371"/>
            <a:ext cx="557786" cy="557786"/>
          </a:xfrm>
          <a:prstGeom prst="ellipse">
            <a:avLst/>
          </a:prstGeom>
          <a:solidFill>
            <a:srgbClr val="8D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8885BB2-ED00-CA8C-A66E-68265EC4E3BA}"/>
              </a:ext>
            </a:extLst>
          </p:cNvPr>
          <p:cNvSpPr txBox="1">
            <a:spLocks/>
          </p:cNvSpPr>
          <p:nvPr/>
        </p:nvSpPr>
        <p:spPr>
          <a:xfrm>
            <a:off x="1322172" y="3925707"/>
            <a:ext cx="10277692" cy="2108269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ts val="600"/>
              </a:spcBef>
              <a:spcAft>
                <a:spcPts val="300"/>
              </a:spcAft>
              <a:buNone/>
              <a:defRPr/>
            </a:pPr>
            <a:r>
              <a:rPr lang="en-US" sz="2200" dirty="0">
                <a:latin typeface="+mj-lt"/>
              </a:rPr>
              <a:t>You can also restore an entire package or package version, if:</a:t>
            </a:r>
          </a:p>
          <a:p>
            <a:pPr marL="349250" indent="-228600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You restore the package within 30 days of its deletion.</a:t>
            </a:r>
          </a:p>
          <a:p>
            <a:pPr marL="349250" indent="-228600">
              <a:spcBef>
                <a:spcPts val="600"/>
              </a:spcBef>
              <a:spcAft>
                <a:spcPts val="300"/>
              </a:spcAft>
            </a:pPr>
            <a:r>
              <a:rPr lang="en-US" sz="1800" dirty="0"/>
              <a:t>The same package namespace is still available and not used for a new package.</a:t>
            </a:r>
          </a:p>
        </p:txBody>
      </p:sp>
    </p:spTree>
    <p:extLst>
      <p:ext uri="{BB962C8B-B14F-4D97-AF65-F5344CB8AC3E}">
        <p14:creationId xmlns:p14="http://schemas.microsoft.com/office/powerpoint/2010/main" val="3343765874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6D1EEB-33A7-56D8-09EA-40C6A346A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Explore package access control and visibility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D5B1B9-E1FD-E04D-3314-12B9F2ADE4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4199" y="1808764"/>
            <a:ext cx="5198035" cy="4464019"/>
          </a:xfrm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spcAft>
                <a:spcPts val="200"/>
              </a:spcAft>
              <a:buNone/>
            </a:pPr>
            <a:r>
              <a:rPr lang="en-US" sz="2200" dirty="0">
                <a:latin typeface="+mj-lt"/>
              </a:rPr>
              <a:t>Visibility and access permissions for container images:</a:t>
            </a:r>
          </a:p>
          <a:p>
            <a:pPr marL="0" lvl="1" indent="0">
              <a:spcBef>
                <a:spcPts val="600"/>
              </a:spcBef>
              <a:spcAft>
                <a:spcPts val="200"/>
              </a:spcAft>
              <a:buNone/>
            </a:pPr>
            <a:r>
              <a:rPr lang="en-US" sz="1800" dirty="0">
                <a:latin typeface="+mj-lt"/>
                <a:cs typeface="Segoe UI" panose="020B0502040204020203" pitchFamily="34" charset="0"/>
              </a:rPr>
              <a:t>Read:</a:t>
            </a:r>
          </a:p>
          <a:p>
            <a:pPr marL="349250" lvl="1" indent="-228600"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Can download package.</a:t>
            </a:r>
          </a:p>
          <a:p>
            <a:pPr marL="349250" lvl="1" indent="-228600"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Can read package metadata.</a:t>
            </a:r>
            <a:endParaRPr lang="en-US" dirty="0"/>
          </a:p>
          <a:p>
            <a:pPr marL="0" lvl="1" indent="0">
              <a:spcBef>
                <a:spcPts val="600"/>
              </a:spcBef>
              <a:spcAft>
                <a:spcPts val="200"/>
              </a:spcAft>
              <a:buNone/>
            </a:pPr>
            <a:r>
              <a:rPr lang="en-US" sz="1800" dirty="0">
                <a:latin typeface="+mj-lt"/>
                <a:cs typeface="Segoe UI" panose="020B0502040204020203" pitchFamily="34" charset="0"/>
              </a:rPr>
              <a:t>Write:</a:t>
            </a:r>
          </a:p>
          <a:p>
            <a:pPr marL="349250" lvl="1" indent="-228600">
              <a:spcBef>
                <a:spcPts val="600"/>
              </a:spcBef>
              <a:spcAft>
                <a:spcPts val="200"/>
              </a:spcAft>
            </a:pPr>
            <a:r>
              <a:rPr lang="en-US" sz="1600" dirty="0"/>
              <a:t>Can upload and download this package.</a:t>
            </a:r>
          </a:p>
          <a:p>
            <a:pPr marL="349250" lvl="1" indent="-228600">
              <a:spcBef>
                <a:spcPts val="600"/>
              </a:spcBef>
              <a:spcAft>
                <a:spcPts val="200"/>
              </a:spcAft>
            </a:pPr>
            <a:r>
              <a:rPr lang="en-US" sz="1600" dirty="0"/>
              <a:t>Can read and write package metadata.</a:t>
            </a:r>
          </a:p>
          <a:p>
            <a:pPr marL="0" lvl="1" indent="0">
              <a:spcBef>
                <a:spcPts val="600"/>
              </a:spcBef>
              <a:spcAft>
                <a:spcPts val="200"/>
              </a:spcAft>
              <a:buNone/>
            </a:pPr>
            <a:r>
              <a:rPr lang="en-US" sz="1800" dirty="0">
                <a:latin typeface="+mj-lt"/>
                <a:cs typeface="Segoe UI" panose="020B0502040204020203" pitchFamily="34" charset="0"/>
              </a:rPr>
              <a:t>Admin:</a:t>
            </a:r>
          </a:p>
          <a:p>
            <a:pPr marL="349250" lvl="1" indent="-228600">
              <a:spcBef>
                <a:spcPts val="600"/>
              </a:spcBef>
              <a:spcAft>
                <a:spcPts val="200"/>
              </a:spcAft>
            </a:pPr>
            <a:r>
              <a:rPr lang="en-US" sz="1600" dirty="0"/>
              <a:t>Can upload, download, delete, and manage this package.</a:t>
            </a:r>
          </a:p>
          <a:p>
            <a:pPr marL="349250" lvl="1" indent="-228600">
              <a:spcBef>
                <a:spcPts val="600"/>
              </a:spcBef>
              <a:spcAft>
                <a:spcPts val="200"/>
              </a:spcAft>
            </a:pPr>
            <a:r>
              <a:rPr lang="en-US" sz="1600" dirty="0"/>
              <a:t>Can read and write package metadata.</a:t>
            </a:r>
          </a:p>
          <a:p>
            <a:pPr marL="349250" lvl="1" indent="-228600">
              <a:spcBef>
                <a:spcPts val="600"/>
              </a:spcBef>
              <a:spcAft>
                <a:spcPts val="200"/>
              </a:spcAft>
            </a:pPr>
            <a:r>
              <a:rPr lang="en-US" sz="1600" dirty="0"/>
              <a:t>Can grant package permissions.</a:t>
            </a:r>
          </a:p>
          <a:p>
            <a:pPr>
              <a:spcBef>
                <a:spcPts val="600"/>
              </a:spcBef>
              <a:spcAft>
                <a:spcPts val="300"/>
              </a:spcAft>
            </a:pPr>
            <a:endParaRPr lang="en-US" sz="2000" dirty="0">
              <a:latin typeface="+mj-lt"/>
            </a:endParaRPr>
          </a:p>
        </p:txBody>
      </p:sp>
      <p:pic>
        <p:nvPicPr>
          <p:cNvPr id="8" name="Picture 2" descr="Screenshot of the GitHub Your Profile option.">
            <a:extLst>
              <a:ext uri="{FF2B5EF4-FFF2-40B4-BE49-F238E27FC236}">
                <a16:creationId xmlns:a16="http://schemas.microsoft.com/office/drawing/2014/main" id="{F808FEA0-D44F-2C9B-5CC2-206BE05F2F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858" t="-18578" r="-15858" b="-18578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279179620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3A82C6C-C673-2CDC-E2D3-1DFFAA7B5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1011600" cy="492443"/>
          </a:xfrm>
        </p:spPr>
        <p:txBody>
          <a:bodyPr/>
          <a:lstStyle/>
          <a:p>
            <a:r>
              <a:rPr lang="en-US" dirty="0"/>
              <a:t>Demonstration: Install, delete and restore packages using GitHub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8F6550D-60CD-8E86-E573-C123335B5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579438" y="1733549"/>
            <a:ext cx="11013474" cy="4539235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Picture 1" descr="Demo slide with a screenshot of the GitHub Packages home.">
            <a:extLst>
              <a:ext uri="{FF2B5EF4-FFF2-40B4-BE49-F238E27FC236}">
                <a16:creationId xmlns:a16="http://schemas.microsoft.com/office/drawing/2014/main" id="{3023912A-0F5F-E51D-2F19-4A22A8085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9251" y="1829242"/>
            <a:ext cx="6953850" cy="43478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F3CC6A4-F360-0251-51C7-62C63C419B38}"/>
              </a:ext>
            </a:extLst>
          </p:cNvPr>
          <p:cNvSpPr/>
          <p:nvPr/>
        </p:nvSpPr>
        <p:spPr>
          <a:xfrm>
            <a:off x="4857150" y="3429000"/>
            <a:ext cx="2458050" cy="1148332"/>
          </a:xfrm>
          <a:prstGeom prst="rect">
            <a:avLst/>
          </a:prstGeom>
        </p:spPr>
        <p:txBody>
          <a:bodyPr wrap="square" anchor="ctr">
            <a:noAutofit/>
          </a:bodyPr>
          <a:lstStyle/>
          <a:p>
            <a:pPr algn="ctr"/>
            <a:r>
              <a:rPr lang="en-US" sz="4000" dirty="0">
                <a:latin typeface="+mj-lt"/>
                <a:cs typeface="Segoe UI Semibold" panose="020B0702040204020203" pitchFamily="34" charset="0"/>
              </a:rPr>
              <a:t>DEMO</a:t>
            </a:r>
            <a:endParaRPr lang="en-US" sz="2400" dirty="0">
              <a:latin typeface="+mj-lt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49517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4BB93D3-C64E-00DC-678C-D6ED271AC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Labs</a:t>
            </a:r>
          </a:p>
        </p:txBody>
      </p:sp>
    </p:spTree>
    <p:extLst>
      <p:ext uri="{BB962C8B-B14F-4D97-AF65-F5344CB8AC3E}">
        <p14:creationId xmlns:p14="http://schemas.microsoft.com/office/powerpoint/2010/main" val="1618868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Lab: Package management with Azure Artifacts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7836A18-3E1E-E2A1-CFC8-1463DF79547B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vert="horz" wrap="square" lIns="0" tIns="0" rIns="0" bIns="0" rtlCol="0" anchor="t">
            <a:spAutoFit/>
          </a:bodyPr>
          <a:lstStyle/>
          <a:p>
            <a:pPr marL="0" lvl="1" indent="0">
              <a:buNone/>
            </a:pPr>
            <a:r>
              <a:rPr lang="en-US" sz="2200" dirty="0">
                <a:latin typeface="+mj-lt"/>
              </a:rPr>
              <a:t>Lab overview: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CAA9D9E3-AB31-F0A4-F8A3-47ED7F8B257B}"/>
              </a:ext>
            </a:extLst>
          </p:cNvPr>
          <p:cNvSpPr txBox="1">
            <a:spLocks/>
          </p:cNvSpPr>
          <p:nvPr/>
        </p:nvSpPr>
        <p:spPr>
          <a:xfrm>
            <a:off x="588266" y="3044599"/>
            <a:ext cx="2287767" cy="8309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39889" marR="0" indent="-139889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32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70453" marR="0" indent="-130564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28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91691" marR="0" indent="-121238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24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99447" marR="0" indent="0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02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32597" marR="0" indent="0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81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616084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91737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7389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43042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spcBef>
                <a:spcPts val="0"/>
              </a:spcBef>
              <a:spcAft>
                <a:spcPts val="1176"/>
              </a:spcAft>
              <a:buNone/>
            </a:pPr>
            <a:r>
              <a:rPr lang="en-US" sz="1800" dirty="0">
                <a:cs typeface="Segoe UI" panose="020B0502040204020203" pitchFamily="34" charset="0"/>
              </a:rPr>
              <a:t>In this lab, you will learn how to work with Azure Artifacts.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7E879E-80F4-43F0-90B5-26373372CFB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2200" dirty="0"/>
              <a:t>Objectives: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B9E143F-C8B9-BCBD-7E6E-2342F5A2505F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358229" y="2578100"/>
            <a:ext cx="6652671" cy="984885"/>
          </a:xfrm>
        </p:spPr>
        <p:txBody>
          <a:bodyPr/>
          <a:lstStyle/>
          <a:p>
            <a:pPr marL="231775" indent="-231775">
              <a:spcBef>
                <a:spcPts val="0"/>
              </a:spcBef>
              <a:spcAft>
                <a:spcPts val="588"/>
              </a:spcAft>
            </a:pPr>
            <a:r>
              <a:rPr lang="en-US" sz="1800" dirty="0"/>
              <a:t>Create a Microsoft </a:t>
            </a:r>
            <a:r>
              <a:rPr lang="en-US" sz="1800"/>
              <a:t>Entra service </a:t>
            </a:r>
            <a:r>
              <a:rPr lang="en-US" sz="1800" dirty="0"/>
              <a:t>principal</a:t>
            </a:r>
          </a:p>
          <a:p>
            <a:pPr marL="231775" indent="-231775">
              <a:spcBef>
                <a:spcPts val="0"/>
              </a:spcBef>
              <a:spcAft>
                <a:spcPts val="588"/>
              </a:spcAft>
            </a:pPr>
            <a:r>
              <a:rPr lang="en-US" sz="1800" dirty="0"/>
              <a:t>Create an Azure key vault</a:t>
            </a:r>
          </a:p>
          <a:p>
            <a:pPr marL="231775" indent="-231775">
              <a:spcBef>
                <a:spcPts val="0"/>
              </a:spcBef>
              <a:spcAft>
                <a:spcPts val="588"/>
              </a:spcAft>
            </a:pPr>
            <a:r>
              <a:rPr lang="en-US" sz="1800" dirty="0"/>
              <a:t>Track pull requests through the Azure DevOps pipeline</a:t>
            </a:r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F27E3449-618B-FB96-D4F5-AF418E8128FA}"/>
              </a:ext>
            </a:extLst>
          </p:cNvPr>
          <p:cNvSpPr txBox="1">
            <a:spLocks/>
          </p:cNvSpPr>
          <p:nvPr/>
        </p:nvSpPr>
        <p:spPr>
          <a:xfrm>
            <a:off x="4293788" y="4279320"/>
            <a:ext cx="5364224" cy="33855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marR="0" indent="0" algn="l" defTabSz="95130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632" kern="1200" spc="0" baseline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270453" marR="0" indent="-111912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28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91691" marR="0" indent="-121238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24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9738" marR="0" indent="-184576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2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44314" marR="0" indent="-171624" algn="l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1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616084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91737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7389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43042" indent="-237826" algn="l" defTabSz="95130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Duration:</a:t>
            </a:r>
          </a:p>
        </p:txBody>
      </p:sp>
      <p:graphicFrame>
        <p:nvGraphicFramePr>
          <p:cNvPr id="2" name="!!timer" descr="Pie chart indicating that students have 45 minutes (out of 60 minutes total) to complete the lab.">
            <a:extLst>
              <a:ext uri="{FF2B5EF4-FFF2-40B4-BE49-F238E27FC236}">
                <a16:creationId xmlns:a16="http://schemas.microsoft.com/office/drawing/2014/main" id="{5D97B48F-E113-F5F4-6C74-8ACEE831D7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0016400"/>
              </p:ext>
            </p:extLst>
          </p:nvPr>
        </p:nvGraphicFramePr>
        <p:xfrm>
          <a:off x="5714880" y="4317600"/>
          <a:ext cx="1965427" cy="19785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93951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FD3162-DA9E-4D67-9F87-E583DE6D64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none" lIns="182880" tIns="146304" rIns="182880" bIns="146304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noProof="0" dirty="0"/>
              <a:t>Closing slide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84807310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2026248-DA5B-2319-0C2C-4D6109F64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dependency management?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FA723BF-2F83-CBB1-B490-4100CFA8CA1B}"/>
              </a:ext>
            </a:extLst>
          </p:cNvPr>
          <p:cNvSpPr>
            <a:spLocks/>
          </p:cNvSpPr>
          <p:nvPr/>
        </p:nvSpPr>
        <p:spPr bwMode="auto">
          <a:xfrm>
            <a:off x="631902" y="1561801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6EB285B-A73B-8CDA-45B6-430FEBE8B103}"/>
              </a:ext>
            </a:extLst>
          </p:cNvPr>
          <p:cNvSpPr txBox="1">
            <a:spLocks/>
          </p:cNvSpPr>
          <p:nvPr/>
        </p:nvSpPr>
        <p:spPr>
          <a:xfrm>
            <a:off x="1322172" y="1625251"/>
            <a:ext cx="10277692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Modern software is complex</a:t>
            </a:r>
            <a:endParaRPr lang="en-IN" sz="22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6870667-716E-7A89-0FB6-03C9ECECEBA1}"/>
              </a:ext>
            </a:extLst>
          </p:cNvPr>
          <p:cNvSpPr>
            <a:spLocks/>
          </p:cNvSpPr>
          <p:nvPr/>
        </p:nvSpPr>
        <p:spPr bwMode="auto">
          <a:xfrm>
            <a:off x="631902" y="2503356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7D5C0E91-9282-E57A-82DA-14C41E9CAE7A}"/>
              </a:ext>
            </a:extLst>
          </p:cNvPr>
          <p:cNvSpPr txBox="1">
            <a:spLocks/>
          </p:cNvSpPr>
          <p:nvPr/>
        </p:nvSpPr>
        <p:spPr>
          <a:xfrm>
            <a:off x="1322172" y="2566806"/>
            <a:ext cx="10277692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Component based development is common</a:t>
            </a:r>
            <a:endParaRPr lang="en-IN" sz="220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693688C-064B-B107-044C-1840C0719F78}"/>
              </a:ext>
            </a:extLst>
          </p:cNvPr>
          <p:cNvSpPr>
            <a:spLocks/>
          </p:cNvSpPr>
          <p:nvPr/>
        </p:nvSpPr>
        <p:spPr bwMode="auto">
          <a:xfrm>
            <a:off x="631902" y="3444911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AB8B1C5-EA11-6575-4367-AD293CB0C902}"/>
              </a:ext>
            </a:extLst>
          </p:cNvPr>
          <p:cNvSpPr txBox="1">
            <a:spLocks/>
          </p:cNvSpPr>
          <p:nvPr/>
        </p:nvSpPr>
        <p:spPr>
          <a:xfrm>
            <a:off x="1322172" y="3508361"/>
            <a:ext cx="10277692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Not all software is written by a single team</a:t>
            </a:r>
            <a:endParaRPr lang="en-IN" sz="2200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77D1544-D2C7-9165-FB3E-AB90F25BBFE0}"/>
              </a:ext>
            </a:extLst>
          </p:cNvPr>
          <p:cNvSpPr>
            <a:spLocks/>
          </p:cNvSpPr>
          <p:nvPr/>
        </p:nvSpPr>
        <p:spPr bwMode="auto">
          <a:xfrm>
            <a:off x="631902" y="4386466"/>
            <a:ext cx="557786" cy="557786"/>
          </a:xfrm>
          <a:prstGeom prst="ellipse">
            <a:avLst/>
          </a:prstGeom>
          <a:solidFill>
            <a:srgbClr val="8DC8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C98E3ECB-47DF-E9B8-51E1-5A4BF9316F02}"/>
              </a:ext>
            </a:extLst>
          </p:cNvPr>
          <p:cNvSpPr txBox="1">
            <a:spLocks/>
          </p:cNvSpPr>
          <p:nvPr/>
        </p:nvSpPr>
        <p:spPr>
          <a:xfrm>
            <a:off x="1322172" y="4449916"/>
            <a:ext cx="10277692" cy="430887"/>
          </a:xfrm>
          <a:prstGeom prst="rect">
            <a:avLst/>
          </a:prstGeom>
        </p:spPr>
        <p:txBody>
          <a:bodyPr wrap="square" lIns="91440" tIns="45720" rIns="91440" bIns="45720" anchor="ctr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Dependencies on components created by other teams or persons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15486725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2026248-DA5B-2319-0C2C-4D6109F64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Describe elements of a dependency management strategy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6BA5B9-064A-2460-1C3D-EC59F8E283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591056"/>
            <a:ext cx="11013474" cy="1323439"/>
          </a:xfrm>
        </p:spPr>
        <p:txBody>
          <a:bodyPr/>
          <a:lstStyle/>
          <a:p>
            <a:pPr marL="292100" indent="-292100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Standardization</a:t>
            </a:r>
          </a:p>
          <a:p>
            <a:pPr marL="292100" indent="-292100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Package formats and sources</a:t>
            </a:r>
          </a:p>
          <a:p>
            <a:pPr marL="292100" indent="-292100">
              <a:spcBef>
                <a:spcPts val="1200"/>
              </a:spcBef>
            </a:pPr>
            <a:r>
              <a:rPr lang="en-US" sz="2200" dirty="0">
                <a:solidFill>
                  <a:schemeClr val="tx1"/>
                </a:solidFill>
              </a:rPr>
              <a:t>Versioning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4844884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61CC787-2DFD-77AE-D8BC-74AFC31C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dependencies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272115-2848-99CD-44FF-75F87A6842D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5219700" cy="615553"/>
          </a:xfrm>
        </p:spPr>
        <p:txBody>
          <a:bodyPr>
            <a:noAutofit/>
          </a:bodyPr>
          <a:lstStyle/>
          <a:p>
            <a:pPr lvl="0"/>
            <a:r>
              <a:rPr lang="en-US" sz="2200" dirty="0">
                <a:solidFill>
                  <a:schemeClr val="tx1"/>
                </a:solidFill>
                <a:latin typeface="+mj-lt"/>
              </a:rPr>
              <a:t>Find components and source code that can have independent:</a:t>
            </a:r>
            <a:endParaRPr lang="en-US" sz="2200" dirty="0">
              <a:solidFill>
                <a:schemeClr val="tx1"/>
              </a:solidFill>
              <a:cs typeface="Segoe UI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6DEAD2-9859-6A73-0A3E-D53B95BE266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4200" y="2608167"/>
            <a:ext cx="5217510" cy="1938433"/>
          </a:xfrm>
        </p:spPr>
        <p:txBody>
          <a:bodyPr>
            <a:noAutofit/>
          </a:bodyPr>
          <a:lstStyle/>
          <a:p>
            <a:pPr marL="228600" lvl="0" indent="-228600">
              <a:spcBef>
                <a:spcPts val="600"/>
              </a:spcBef>
              <a:spcAft>
                <a:spcPts val="300"/>
              </a:spcAft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Deployment</a:t>
            </a:r>
            <a:endParaRPr lang="en-US" sz="1800" dirty="0">
              <a:solidFill>
                <a:schemeClr val="tx1"/>
              </a:solidFill>
              <a:cs typeface="Segoe UI"/>
            </a:endParaRPr>
          </a:p>
          <a:p>
            <a:pPr marL="228600" lvl="0" indent="-228600">
              <a:spcBef>
                <a:spcPts val="600"/>
              </a:spcBef>
              <a:spcAft>
                <a:spcPts val="300"/>
              </a:spcAft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Release</a:t>
            </a:r>
            <a:endParaRPr lang="en-US" sz="1800" dirty="0">
              <a:solidFill>
                <a:schemeClr val="tx1"/>
              </a:solidFill>
              <a:cs typeface="Segoe UI"/>
            </a:endParaRPr>
          </a:p>
          <a:p>
            <a:pPr marL="228600" lvl="0" indent="-228600">
              <a:spcBef>
                <a:spcPts val="600"/>
              </a:spcBef>
              <a:spcAft>
                <a:spcPts val="300"/>
              </a:spcAft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Versioning</a:t>
            </a:r>
            <a:endParaRPr lang="en-US" sz="1800" dirty="0">
              <a:solidFill>
                <a:schemeClr val="tx1"/>
              </a:solidFill>
              <a:cs typeface="Segoe UI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ACBBADF-894B-3A41-054E-49627F7ADD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20" y="1594155"/>
            <a:ext cx="5219700" cy="615553"/>
          </a:xfrm>
        </p:spPr>
        <p:txBody>
          <a:bodyPr>
            <a:noAutofit/>
          </a:bodyPr>
          <a:lstStyle/>
          <a:p>
            <a:r>
              <a:rPr lang="en-US" sz="2200" dirty="0"/>
              <a:t>Things to consider: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1B49BAF-CF8E-B64D-0AF2-4B17BD613D5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44220" y="2608167"/>
            <a:ext cx="5187106" cy="1938433"/>
          </a:xfrm>
        </p:spPr>
        <p:txBody>
          <a:bodyPr>
            <a:noAutofit/>
          </a:bodyPr>
          <a:lstStyle/>
          <a:p>
            <a:pPr marL="228600" indent="-228600">
              <a:spcBef>
                <a:spcPts val="600"/>
              </a:spcBef>
              <a:spcAft>
                <a:spcPts val="300"/>
              </a:spcAft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Change frequency</a:t>
            </a:r>
            <a:endParaRPr lang="en-US" sz="1800" dirty="0">
              <a:solidFill>
                <a:schemeClr val="tx1"/>
              </a:solidFill>
              <a:cs typeface="Segoe UI"/>
            </a:endParaRPr>
          </a:p>
          <a:p>
            <a:pPr marL="228600" indent="-228600">
              <a:spcBef>
                <a:spcPts val="600"/>
              </a:spcBef>
              <a:spcAft>
                <a:spcPts val="300"/>
              </a:spcAft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Changes should be unrelated to other parts</a:t>
            </a:r>
            <a:br>
              <a:rPr lang="en-US" sz="1800" dirty="0"/>
            </a:br>
            <a:r>
              <a:rPr lang="en-US" sz="1800" dirty="0">
                <a:solidFill>
                  <a:schemeClr val="tx1"/>
                </a:solidFill>
              </a:rPr>
              <a:t>of system</a:t>
            </a:r>
            <a:endParaRPr lang="en-US" sz="1800" dirty="0">
              <a:solidFill>
                <a:schemeClr val="tx1"/>
              </a:solidFill>
              <a:cs typeface="Segoe UI"/>
            </a:endParaRPr>
          </a:p>
          <a:p>
            <a:pPr marL="228600" indent="-228600">
              <a:spcBef>
                <a:spcPts val="600"/>
              </a:spcBef>
              <a:spcAft>
                <a:spcPts val="300"/>
              </a:spcAft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Can package exist by itself</a:t>
            </a:r>
            <a:endParaRPr lang="en-US" sz="1800" dirty="0">
              <a:solidFill>
                <a:schemeClr val="tx1"/>
              </a:solidFill>
              <a:cs typeface="Segoe UI"/>
            </a:endParaRPr>
          </a:p>
          <a:p>
            <a:pPr marL="228600" indent="-228600">
              <a:spcBef>
                <a:spcPts val="600"/>
              </a:spcBef>
              <a:spcAft>
                <a:spcPts val="300"/>
              </a:spcAft>
              <a:buFont typeface="Arial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Package should add value for others</a:t>
            </a:r>
            <a:endParaRPr lang="en-US" sz="1800" dirty="0">
              <a:solidFill>
                <a:schemeClr val="tx1"/>
              </a:solidFill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43005157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61CC787-2DFD-77AE-D8BC-74AFC31C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 dirty="0"/>
              <a:t>Understand source and package componentization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363F07B-B604-C37D-4FDF-DE6772C07656}"/>
              </a:ext>
            </a:extLst>
          </p:cNvPr>
          <p:cNvSpPr>
            <a:spLocks/>
          </p:cNvSpPr>
          <p:nvPr/>
        </p:nvSpPr>
        <p:spPr bwMode="auto">
          <a:xfrm>
            <a:off x="624243" y="1561801"/>
            <a:ext cx="557786" cy="557786"/>
          </a:xfrm>
          <a:prstGeom prst="ellipse">
            <a:avLst/>
          </a:prstGeom>
          <a:solidFill>
            <a:srgbClr val="8D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272115-2848-99CD-44FF-75F87A6842D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322172" y="1671625"/>
            <a:ext cx="5219700" cy="3381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>
                <a:latin typeface="+mj-lt"/>
              </a:rPr>
              <a:t>Source componentization: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81569EC1-5287-35D5-302E-7A1628B712B5}"/>
              </a:ext>
            </a:extLst>
          </p:cNvPr>
          <p:cNvSpPr txBox="1">
            <a:spLocks/>
          </p:cNvSpPr>
          <p:nvPr/>
        </p:nvSpPr>
        <p:spPr>
          <a:xfrm>
            <a:off x="1479550" y="2231058"/>
            <a:ext cx="5005101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ctr">
              <a:spcBef>
                <a:spcPts val="600"/>
              </a:spcBef>
            </a:pPr>
            <a:r>
              <a:rPr lang="en-US" sz="1800" dirty="0"/>
              <a:t>Split out components 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C6E00CFA-82CE-541F-44CB-9849B5CADE87}"/>
              </a:ext>
            </a:extLst>
          </p:cNvPr>
          <p:cNvSpPr txBox="1">
            <a:spLocks/>
          </p:cNvSpPr>
          <p:nvPr/>
        </p:nvSpPr>
        <p:spPr>
          <a:xfrm>
            <a:off x="1479550" y="2787949"/>
            <a:ext cx="5005101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ctr">
              <a:spcBef>
                <a:spcPts val="600"/>
              </a:spcBef>
            </a:pPr>
            <a:r>
              <a:rPr lang="en-US" sz="1800" dirty="0"/>
              <a:t>Related projects in different solutions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73B6D39-E692-1A24-6E8A-ECFD358EE60D}"/>
              </a:ext>
            </a:extLst>
          </p:cNvPr>
          <p:cNvSpPr>
            <a:spLocks/>
          </p:cNvSpPr>
          <p:nvPr/>
        </p:nvSpPr>
        <p:spPr bwMode="auto">
          <a:xfrm>
            <a:off x="624243" y="3549090"/>
            <a:ext cx="557786" cy="557786"/>
          </a:xfrm>
          <a:prstGeom prst="ellipse">
            <a:avLst/>
          </a:prstGeom>
          <a:solidFill>
            <a:srgbClr val="8DC8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2400" b="1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56317ED6-7996-DDE9-6515-3BDBD792C042}"/>
              </a:ext>
            </a:extLst>
          </p:cNvPr>
          <p:cNvSpPr txBox="1">
            <a:spLocks/>
          </p:cNvSpPr>
          <p:nvPr/>
        </p:nvSpPr>
        <p:spPr>
          <a:xfrm>
            <a:off x="1322172" y="3658914"/>
            <a:ext cx="5219700" cy="33855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+mj-lt"/>
              </a:rPr>
              <a:t>Package componentization: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186B7B4A-213D-06FC-3F6E-104F75FFA0B2}"/>
              </a:ext>
            </a:extLst>
          </p:cNvPr>
          <p:cNvSpPr txBox="1">
            <a:spLocks/>
          </p:cNvSpPr>
          <p:nvPr/>
        </p:nvSpPr>
        <p:spPr>
          <a:xfrm>
            <a:off x="1479550" y="4236981"/>
            <a:ext cx="5005101" cy="276999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ctr">
              <a:spcBef>
                <a:spcPts val="600"/>
              </a:spcBef>
            </a:pPr>
            <a:r>
              <a:rPr lang="en-US" sz="1800" dirty="0"/>
              <a:t>Composing your solution to use packages</a:t>
            </a:r>
          </a:p>
        </p:txBody>
      </p:sp>
    </p:spTree>
    <p:extLst>
      <p:ext uri="{BB962C8B-B14F-4D97-AF65-F5344CB8AC3E}">
        <p14:creationId xmlns:p14="http://schemas.microsoft.com/office/powerpoint/2010/main" val="353724477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ED14675-2DCA-E7E5-1116-9DBE797DE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585216"/>
            <a:ext cx="4710689" cy="492443"/>
          </a:xfrm>
        </p:spPr>
        <p:txBody>
          <a:bodyPr/>
          <a:lstStyle/>
          <a:p>
            <a:r>
              <a:rPr lang="en-US" dirty="0"/>
              <a:t>Decompose your system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E62E4EE-B069-5705-966A-F8596D6E3FC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4714663" cy="338554"/>
          </a:xfrm>
        </p:spPr>
        <p:txBody>
          <a:bodyPr/>
          <a:lstStyle/>
          <a:p>
            <a:r>
              <a:rPr lang="en-US" sz="2200" dirty="0"/>
              <a:t>Approach: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4F2147-BFC6-A15A-DE4A-5B08D3B5D1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04851" y="2085764"/>
            <a:ext cx="5094888" cy="669414"/>
          </a:xfrm>
        </p:spPr>
        <p:txBody>
          <a:bodyPr>
            <a:noAutofit/>
          </a:bodyPr>
          <a:lstStyle/>
          <a:p>
            <a:pPr marL="209550" indent="-209550" defTabSz="1066800">
              <a:spcBef>
                <a:spcPts val="6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</a:rPr>
              <a:t>Draw a dependency graph</a:t>
            </a:r>
          </a:p>
          <a:p>
            <a:pPr marL="209550" indent="-209550" defTabSz="1066800">
              <a:spcBef>
                <a:spcPts val="6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</a:rPr>
              <a:t>Group components in sets of related components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5DCED7-F17C-4B99-50B4-4DCE3A786E1E}"/>
              </a:ext>
            </a:extLst>
          </p:cNvPr>
          <p:cNvSpPr>
            <a:spLocks/>
          </p:cNvSpPr>
          <p:nvPr/>
        </p:nvSpPr>
        <p:spPr bwMode="auto">
          <a:xfrm>
            <a:off x="584200" y="3236136"/>
            <a:ext cx="5331811" cy="1054293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742">
              <a:spcBef>
                <a:spcPts val="600"/>
              </a:spcBef>
              <a:spcAft>
                <a:spcPts val="600"/>
              </a:spcAft>
              <a:buSzPct val="90000"/>
            </a:pPr>
            <a:r>
              <a:rPr lang="en-US" sz="2200" dirty="0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Few spanning check-ins across sets</a:t>
            </a:r>
          </a:p>
          <a:p>
            <a:pPr defTabSz="932742">
              <a:spcBef>
                <a:spcPts val="600"/>
              </a:spcBef>
              <a:spcAft>
                <a:spcPts val="600"/>
              </a:spcAft>
              <a:buSzPct val="90000"/>
            </a:pPr>
            <a:r>
              <a:rPr lang="en-US" sz="2200" dirty="0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Ideally a single team is responsible</a:t>
            </a:r>
          </a:p>
          <a:p>
            <a:pPr defTabSz="932742">
              <a:spcBef>
                <a:spcPts val="600"/>
              </a:spcBef>
              <a:spcAft>
                <a:spcPts val="600"/>
              </a:spcAft>
              <a:buSzPct val="90000"/>
            </a:pPr>
            <a:r>
              <a:rPr lang="en-US" sz="2200" dirty="0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Shared release cadence for single set</a:t>
            </a:r>
          </a:p>
        </p:txBody>
      </p:sp>
      <p:pic>
        <p:nvPicPr>
          <p:cNvPr id="4" name="Picture 2" descr="An example NuGet dependency graph for a .NET project">
            <a:extLst>
              <a:ext uri="{FF2B5EF4-FFF2-40B4-BE49-F238E27FC236}">
                <a16:creationId xmlns:a16="http://schemas.microsoft.com/office/drawing/2014/main" id="{E2C85CB6-E0AC-2F23-2447-953D0CB34BA1}"/>
              </a:ext>
            </a:extLst>
          </p:cNvPr>
          <p:cNvPicPr>
            <a:picLocks noGrp="1" noChangeArrowheads="1"/>
          </p:cNvPicPr>
          <p:nvPr>
            <p:ph type="pic" sz="quarter" idx="19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32" t="-10547" r="-2632" b="-10547"/>
          <a:stretch/>
        </p:blipFill>
        <p:spPr bwMode="auto"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CFFD0B0-13FF-C214-3634-A253738A7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6096000" y="0"/>
            <a:ext cx="6096000" cy="6858000"/>
          </a:xfrm>
          <a:prstGeom prst="rect">
            <a:avLst/>
          </a:prstGeom>
          <a:noFill/>
          <a:ln w="19050">
            <a:solidFill>
              <a:schemeClr val="accent4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IN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57720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AA2DD4-116C-4848-1A26-98C1776CA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10" y="2769057"/>
            <a:ext cx="5221289" cy="1231106"/>
          </a:xfrm>
        </p:spPr>
        <p:txBody>
          <a:bodyPr/>
          <a:lstStyle/>
          <a:p>
            <a:r>
              <a:rPr lang="en-US" dirty="0"/>
              <a:t>Module 02: Understand package management</a:t>
            </a:r>
          </a:p>
        </p:txBody>
      </p:sp>
    </p:spTree>
    <p:extLst>
      <p:ext uri="{BB962C8B-B14F-4D97-AF65-F5344CB8AC3E}">
        <p14:creationId xmlns:p14="http://schemas.microsoft.com/office/powerpoint/2010/main" val="1808244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LIGHT MODE">
  <a:themeElements>
    <a:clrScheme name="BAR Light">
      <a:dk1>
        <a:srgbClr val="000000"/>
      </a:dk1>
      <a:lt1>
        <a:srgbClr val="FFFFFF"/>
      </a:lt1>
      <a:dk2>
        <a:srgbClr val="091F2E"/>
      </a:dk2>
      <a:lt2>
        <a:srgbClr val="FFF8F3"/>
      </a:lt2>
      <a:accent1>
        <a:srgbClr val="702573"/>
      </a:accent1>
      <a:accent2>
        <a:srgbClr val="BF3AC4"/>
      </a:accent2>
      <a:accent3>
        <a:srgbClr val="FE5B38"/>
      </a:accent3>
      <a:accent4>
        <a:srgbClr val="D59DD7"/>
      </a:accent4>
      <a:accent5>
        <a:srgbClr val="FEE298"/>
      </a:accent5>
      <a:accent6>
        <a:srgbClr val="D7D2CA"/>
      </a:accent6>
      <a:hlink>
        <a:srgbClr val="0077D3"/>
      </a:hlink>
      <a:folHlink>
        <a:srgbClr val="0077D3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600" dirty="0" smtClean="0"/>
        </a:defPPr>
      </a:lstStyle>
    </a:txDef>
  </a:objectDefaults>
  <a:extraClrSchemeLst/>
  <a:custClrLst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Light Brown">
      <a:srgbClr val="E1D3C7"/>
    </a:custClr>
    <a:custClr name="Brown">
      <a:srgbClr val="BF9474"/>
    </a:custClr>
    <a:custClr name="Dark Brown">
      <a:srgbClr val="5C4738"/>
    </a:custClr>
    <a:custClr name="Light Yellow">
      <a:srgbClr val="FFE399"/>
    </a:custClr>
    <a:custClr name="Yellow">
      <a:srgbClr val="FFB900"/>
    </a:custClr>
    <a:custClr name="Dark Yellow">
      <a:srgbClr val="7F5A1A"/>
    </a:custClr>
    <a:custClr name="Light Orange">
      <a:srgbClr val="FFA38B"/>
    </a:custClr>
    <a:custClr name="Orange">
      <a:srgbClr val="FF5C39"/>
    </a:custClr>
    <a:custClr name="Dark Orange">
      <a:srgbClr val="73391D"/>
    </a:custClr>
    <a:custClr name="Light Red">
      <a:srgbClr val="FFB3BB"/>
    </a:custClr>
    <a:custClr name="Red">
      <a:srgbClr val="F4364C"/>
    </a:custClr>
    <a:custClr name="Dark Red">
      <a:srgbClr val="73262F"/>
    </a:custClr>
    <a:custClr name="Light Magenta">
      <a:srgbClr val="D59ED7"/>
    </a:custClr>
    <a:custClr name="Magenta">
      <a:srgbClr val="C03BC4"/>
    </a:custClr>
    <a:custClr name="Dark Magenta">
      <a:srgbClr val="702573"/>
    </a:custClr>
    <a:custClr name="Light Purple">
      <a:srgbClr val="C5B4E3"/>
    </a:custClr>
    <a:custClr name="Purple">
      <a:srgbClr val="8661C5"/>
    </a:custClr>
    <a:custClr name="Dark Purple">
      <a:srgbClr val="463668"/>
    </a:custClr>
    <a:custClr name="Light Blue">
      <a:srgbClr val="8DC8E8"/>
    </a:custClr>
    <a:custClr name="Blue">
      <a:srgbClr val="0078D4"/>
    </a:custClr>
    <a:custClr name="Dark Blue">
      <a:srgbClr val="2A446F"/>
    </a:custClr>
    <a:custClr name="Light Teal">
      <a:srgbClr val="B9DCD2"/>
    </a:custClr>
    <a:custClr name="Teal">
      <a:srgbClr val="49C5B1"/>
    </a:custClr>
    <a:custClr name="Dark Teal">
      <a:srgbClr val="225B62"/>
    </a:custClr>
    <a:custClr name="Light Green">
      <a:srgbClr val="D4EC8E"/>
    </a:custClr>
    <a:custClr name="Green">
      <a:srgbClr val="8DE971"/>
    </a:custClr>
    <a:custClr name="Dark Green">
      <a:srgbClr val="07641D"/>
    </a:custClr>
    <a:custClr name="Blue Black">
      <a:srgbClr val="091F2C"/>
    </a:custClr>
    <a:custClr name="Pure Black">
      <a:srgbClr val="000000"/>
    </a:custClr>
    <a:custClr name="Brown Black">
      <a:srgbClr val="291817"/>
    </a:custClr>
  </a:custClrLst>
  <a:extLst>
    <a:ext uri="{05A4C25C-085E-4340-85A3-A5531E510DB2}">
      <thm15:themeFamily xmlns:thm15="http://schemas.microsoft.com/office/thememl/2012/main" name="ILT_Course_Trainer-Template_063023_Final" id="{53CE3B9D-47D1-490F-99CD-422B5AEB3016}" vid="{B2DBE1BE-CBAC-4342-9A93-0CBD83F751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7EC088F4D2974C9244144D3FA78CFC" ma:contentTypeVersion="8" ma:contentTypeDescription="Create a new document." ma:contentTypeScope="" ma:versionID="e1c38cc7a2baa39586734f3e69393826">
  <xsd:schema xmlns:xsd="http://www.w3.org/2001/XMLSchema" xmlns:xs="http://www.w3.org/2001/XMLSchema" xmlns:p="http://schemas.microsoft.com/office/2006/metadata/properties" xmlns:ns1="http://schemas.microsoft.com/sharepoint/v3" xmlns:ns2="92a942ff-a7ab-46b5-9ede-efd58ff8e61c" xmlns:ns3="a51c428d-9d60-41bd-8e8b-21795199cb1f" targetNamespace="http://schemas.microsoft.com/office/2006/metadata/properties" ma:root="true" ma:fieldsID="0b740379ab64b4056a59037551413ce9" ns1:_="" ns2:_="" ns3:_="">
    <xsd:import namespace="http://schemas.microsoft.com/sharepoint/v3"/>
    <xsd:import namespace="92a942ff-a7ab-46b5-9ede-efd58ff8e61c"/>
    <xsd:import namespace="a51c428d-9d60-41bd-8e8b-21795199cb1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4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5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a942ff-a7ab-46b5-9ede-efd58ff8e61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1c428d-9d60-41bd-8e8b-21795199cb1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118396E-59E6-4DB0-BB22-DD2BA6AFDD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4EB8021-9B8A-468E-9736-2769966CCE7E}">
  <ds:schemaRefs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www.w3.org/XML/1998/namespace"/>
    <ds:schemaRef ds:uri="http://purl.org/dc/dcmitype/"/>
    <ds:schemaRef ds:uri="http://schemas.microsoft.com/sharepoint/v3"/>
    <ds:schemaRef ds:uri="59afee55-fc30-40da-a84e-ff6fc62c4efa"/>
    <ds:schemaRef ds:uri="http://schemas.microsoft.com/office/2006/metadata/properties"/>
    <ds:schemaRef ds:uri="http://schemas.openxmlformats.org/package/2006/metadata/core-properties"/>
    <ds:schemaRef ds:uri="92cc7923-7bd6-4c52-a535-c267c30bc123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4248C3C6-C0F5-4AD9-8265-160B59FF1A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2a942ff-a7ab-46b5-9ede-efd58ff8e61c"/>
    <ds:schemaRef ds:uri="a51c428d-9d60-41bd-8e8b-21795199cb1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2750</Words>
  <Application>Microsoft Office PowerPoint</Application>
  <PresentationFormat>Widescreen</PresentationFormat>
  <Paragraphs>439</Paragraphs>
  <Slides>39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adobe-clean</vt:lpstr>
      <vt:lpstr>Arial</vt:lpstr>
      <vt:lpstr>Consolas</vt:lpstr>
      <vt:lpstr>Courier New</vt:lpstr>
      <vt:lpstr>Segoe UI</vt:lpstr>
      <vt:lpstr>Segoe UI Black</vt:lpstr>
      <vt:lpstr>Segoe UI Light</vt:lpstr>
      <vt:lpstr>Segoe UI Semibold</vt:lpstr>
      <vt:lpstr>Wingdings</vt:lpstr>
      <vt:lpstr>1_LIGHT MODE</vt:lpstr>
      <vt:lpstr>AZ-400.00 Learning Path 07: Design and implement a dependency management strategy</vt:lpstr>
      <vt:lpstr>Agenda</vt:lpstr>
      <vt:lpstr>Module 01: Explore package dependencies</vt:lpstr>
      <vt:lpstr>What is dependency management?</vt:lpstr>
      <vt:lpstr>Describe elements of a dependency management strategy</vt:lpstr>
      <vt:lpstr>Identify dependencies</vt:lpstr>
      <vt:lpstr>Understand source and package componentization</vt:lpstr>
      <vt:lpstr>Decompose your system</vt:lpstr>
      <vt:lpstr>Module 02: Understand package management</vt:lpstr>
      <vt:lpstr>Explore packages</vt:lpstr>
      <vt:lpstr>Understand package feeds</vt:lpstr>
      <vt:lpstr>Explore package feed managers</vt:lpstr>
      <vt:lpstr>Explore common public package sources</vt:lpstr>
      <vt:lpstr>Explore self-hosted and SaaS based package sources</vt:lpstr>
      <vt:lpstr>Consume packages</vt:lpstr>
      <vt:lpstr>Introduction to Azure Artifacts</vt:lpstr>
      <vt:lpstr>Publish packages</vt:lpstr>
      <vt:lpstr>Module 03: Migrate, consolidating and secure artifacts</vt:lpstr>
      <vt:lpstr>Identify existing artifact repositories</vt:lpstr>
      <vt:lpstr>Secure access to package feeds</vt:lpstr>
      <vt:lpstr>Examine permissions</vt:lpstr>
      <vt:lpstr>Module 04: Implement a versioning strategy</vt:lpstr>
      <vt:lpstr>Introduction to versioning</vt:lpstr>
      <vt:lpstr>Understand versioning of artifacts</vt:lpstr>
      <vt:lpstr>Explore semantic versioning</vt:lpstr>
      <vt:lpstr>Examine release views</vt:lpstr>
      <vt:lpstr>Promote packages</vt:lpstr>
      <vt:lpstr>Explore best practices for versioning</vt:lpstr>
      <vt:lpstr>Module 05: Introduction to GitHub Packages</vt:lpstr>
      <vt:lpstr>Introduction to GitHub Packages</vt:lpstr>
      <vt:lpstr>Publish packages </vt:lpstr>
      <vt:lpstr>Publish packages – nuget.config</vt:lpstr>
      <vt:lpstr>Install a package</vt:lpstr>
      <vt:lpstr>Delete and restore a package</vt:lpstr>
      <vt:lpstr>Explore package access control and visibility</vt:lpstr>
      <vt:lpstr>Demonstration: Install, delete and restore packages using GitHub</vt:lpstr>
      <vt:lpstr>Labs</vt:lpstr>
      <vt:lpstr>Lab: Package management with Azure Artifacts</vt:lpstr>
      <vt:lpstr>Closing slide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2023-08-22T12:16:33Z</dcterms:created>
  <dcterms:modified xsi:type="dcterms:W3CDTF">2025-06-29T19:48:22Z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policyId">
    <vt:lpwstr>0x01010070AB3889E58DB141A6E1281B02136174|-369733750</vt:lpwstr>
  </property>
  <property fmtid="{D5CDD505-2E9C-101B-9397-08002B2CF9AE}" pid="3" name="MediaServiceImageTags">
    <vt:lpwstr/>
  </property>
  <property fmtid="{D5CDD505-2E9C-101B-9397-08002B2CF9AE}" pid="4" name="ContentTypeId">
    <vt:lpwstr>0x010100EC7EC088F4D2974C9244144D3FA78CFC</vt:lpwstr>
  </property>
  <property fmtid="{D5CDD505-2E9C-101B-9397-08002B2CF9AE}" pid="5" name="ItemRetentionFormula">
    <vt:lpwstr>&lt;formula id="Microsoft.Office.RecordsManagement.PolicyFeatures.Expiration.Formula.BuiltIn"&gt;&lt;number&gt;30&lt;/number&gt;&lt;property&gt;Modified&lt;/property&gt;&lt;propertyId&gt;28cf69c5-fa48-462a-b5cd-27b6f9d2bd5f&lt;/propertyId&gt;&lt;period&gt;days&lt;/period&gt;&lt;/formula&gt;</vt:lpwstr>
  </property>
</Properties>
</file>

<file path=docProps/thumbnail.jpeg>
</file>